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940" r:id="rId2"/>
    <p:sldMasterId id="2147483957" r:id="rId3"/>
    <p:sldMasterId id="2147483969" r:id="rId4"/>
    <p:sldMasterId id="2147483986" r:id="rId5"/>
  </p:sldMasterIdLst>
  <p:notesMasterIdLst>
    <p:notesMasterId r:id="rId48"/>
  </p:notesMasterIdLst>
  <p:handoutMasterIdLst>
    <p:handoutMasterId r:id="rId49"/>
  </p:handoutMasterIdLst>
  <p:sldIdLst>
    <p:sldId id="831" r:id="rId6"/>
    <p:sldId id="769" r:id="rId7"/>
    <p:sldId id="874" r:id="rId8"/>
    <p:sldId id="832" r:id="rId9"/>
    <p:sldId id="833" r:id="rId10"/>
    <p:sldId id="869" r:id="rId11"/>
    <p:sldId id="870" r:id="rId12"/>
    <p:sldId id="771" r:id="rId13"/>
    <p:sldId id="871" r:id="rId14"/>
    <p:sldId id="776" r:id="rId15"/>
    <p:sldId id="772" r:id="rId16"/>
    <p:sldId id="815" r:id="rId17"/>
    <p:sldId id="778" r:id="rId18"/>
    <p:sldId id="779" r:id="rId19"/>
    <p:sldId id="782" r:id="rId20"/>
    <p:sldId id="780" r:id="rId21"/>
    <p:sldId id="783" r:id="rId22"/>
    <p:sldId id="784" r:id="rId23"/>
    <p:sldId id="785" r:id="rId24"/>
    <p:sldId id="786" r:id="rId25"/>
    <p:sldId id="751" r:id="rId26"/>
    <p:sldId id="752" r:id="rId27"/>
    <p:sldId id="753" r:id="rId28"/>
    <p:sldId id="754" r:id="rId29"/>
    <p:sldId id="755" r:id="rId30"/>
    <p:sldId id="756" r:id="rId31"/>
    <p:sldId id="834" r:id="rId32"/>
    <p:sldId id="839" r:id="rId33"/>
    <p:sldId id="841" r:id="rId34"/>
    <p:sldId id="842" r:id="rId35"/>
    <p:sldId id="843" r:id="rId36"/>
    <p:sldId id="848" r:id="rId37"/>
    <p:sldId id="849" r:id="rId38"/>
    <p:sldId id="855" r:id="rId39"/>
    <p:sldId id="856" r:id="rId40"/>
    <p:sldId id="862" r:id="rId41"/>
    <p:sldId id="864" r:id="rId42"/>
    <p:sldId id="868" r:id="rId43"/>
    <p:sldId id="873" r:id="rId44"/>
    <p:sldId id="875" r:id="rId45"/>
    <p:sldId id="876" r:id="rId46"/>
    <p:sldId id="872"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F86"/>
    <a:srgbClr val="003399"/>
    <a:srgbClr val="104E8D"/>
    <a:srgbClr val="FF0000"/>
    <a:srgbClr val="FFBDBD"/>
    <a:srgbClr val="B9191D"/>
    <a:srgbClr val="E11F24"/>
    <a:srgbClr val="969696"/>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126" autoAdjust="0"/>
    <p:restoredTop sz="85915" autoAdjust="0"/>
  </p:normalViewPr>
  <p:slideViewPr>
    <p:cSldViewPr>
      <p:cViewPr varScale="1">
        <p:scale>
          <a:sx n="93" d="100"/>
          <a:sy n="93" d="100"/>
        </p:scale>
        <p:origin x="-7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34"/>
    </p:cViewPr>
  </p:sorterViewPr>
  <p:notesViewPr>
    <p:cSldViewPr>
      <p:cViewPr varScale="1">
        <p:scale>
          <a:sx n="78" d="100"/>
          <a:sy n="78" d="100"/>
        </p:scale>
        <p:origin x="-2064"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fld id="{57552FEE-C301-44BD-9344-98FB1C1E254E}" type="datetimeFigureOut">
              <a:rPr lang="en-US"/>
              <a:pPr>
                <a:defRPr/>
              </a:pPr>
              <a:t>3/1/2011</a:t>
            </a:fld>
            <a:endParaRPr lang="en-US"/>
          </a:p>
        </p:txBody>
      </p:sp>
      <p:sp>
        <p:nvSpPr>
          <p:cNvPr id="41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3971925" y="8599488"/>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mn-ea"/>
                <a:cs typeface="+mn-cs"/>
              </a:defRPr>
            </a:lvl1pPr>
          </a:lstStyle>
          <a:p>
            <a:pPr>
              <a:defRPr/>
            </a:pPr>
            <a:fld id="{DE78E726-BC10-4591-B5C3-87EA2036C3A6}" type="slidenum">
              <a:rPr lang="en-US"/>
              <a:pPr>
                <a:defRPr/>
              </a:pPr>
              <a:t>‹#›</a:t>
            </a:fld>
            <a:endParaRPr lang="en-US"/>
          </a:p>
        </p:txBody>
      </p:sp>
    </p:spTree>
    <p:extLst>
      <p:ext uri="{BB962C8B-B14F-4D97-AF65-F5344CB8AC3E}">
        <p14:creationId xmlns:p14="http://schemas.microsoft.com/office/powerpoint/2010/main" xmlns="" val="1697140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mn-cs"/>
              </a:defRPr>
            </a:lvl1pPr>
          </a:lstStyle>
          <a:p>
            <a:pPr>
              <a:defRPr/>
            </a:pPr>
            <a:r>
              <a:rPr lang="en-US"/>
              <a:t>PLTW</a:t>
            </a:r>
            <a:r>
              <a:rPr lang="en-US">
                <a:cs typeface="Arial" charset="0"/>
              </a:rPr>
              <a:t>™</a:t>
            </a:r>
            <a:r>
              <a:rPr lang="en-US"/>
              <a:t> Curriculum Overview</a:t>
            </a:r>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mn-cs"/>
              </a:defRPr>
            </a:lvl1pPr>
          </a:lstStyle>
          <a:p>
            <a:pPr>
              <a:defRPr/>
            </a:pPr>
            <a:fld id="{C65FB4CF-78F8-48ED-8B2D-ECFD7F38F65A}" type="datetimeFigureOut">
              <a:rPr lang="en-US"/>
              <a:pPr>
                <a:defRPr/>
              </a:pPr>
              <a:t>3/1/2011</a:t>
            </a:fld>
            <a:r>
              <a:rPr lang="en-US"/>
              <a:t>May 2008</a:t>
            </a:r>
          </a:p>
        </p:txBody>
      </p:sp>
      <p:sp>
        <p:nvSpPr>
          <p:cNvPr id="952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11626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mn-cs"/>
              </a:defRPr>
            </a:lvl1pPr>
          </a:lstStyle>
          <a:p>
            <a:pPr>
              <a:defRPr/>
            </a:pPr>
            <a:r>
              <a:rPr lang="en-US"/>
              <a:t>Project Lead The Way, Inc.</a:t>
            </a:r>
          </a:p>
          <a:p>
            <a:pPr>
              <a:defRPr/>
            </a:pPr>
            <a:r>
              <a:rPr lang="en-US"/>
              <a:t>Copyright 2008</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mn-ea"/>
                <a:cs typeface="+mn-cs"/>
              </a:defRPr>
            </a:lvl1pPr>
          </a:lstStyle>
          <a:p>
            <a:pPr>
              <a:defRPr/>
            </a:pPr>
            <a:fld id="{E05AA79E-E9C6-4E67-B530-4355F07230CD}" type="slidenum">
              <a:rPr lang="en-US"/>
              <a:pPr>
                <a:defRPr/>
              </a:pPr>
              <a:t>‹#›</a:t>
            </a:fld>
            <a:endParaRPr lang="en-US"/>
          </a:p>
        </p:txBody>
      </p:sp>
      <p:pic>
        <p:nvPicPr>
          <p:cNvPr id="95240" name="Picture 8" descr="LOGOArrow"/>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6103938" y="8829675"/>
            <a:ext cx="457200" cy="466725"/>
          </a:xfrm>
          <a:prstGeom prst="rect">
            <a:avLst/>
          </a:prstGeom>
          <a:noFill/>
          <a:ln w="9525">
            <a:noFill/>
            <a:miter lim="800000"/>
            <a:headEnd/>
            <a:tailEnd/>
          </a:ln>
        </p:spPr>
      </p:pic>
    </p:spTree>
    <p:extLst>
      <p:ext uri="{BB962C8B-B14F-4D97-AF65-F5344CB8AC3E}">
        <p14:creationId xmlns:p14="http://schemas.microsoft.com/office/powerpoint/2010/main" xmlns="" val="2767789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96260" name="Slide Number Placeholder 3"/>
          <p:cNvSpPr>
            <a:spLocks noGrp="1"/>
          </p:cNvSpPr>
          <p:nvPr>
            <p:ph type="sldNum" sz="quarter" idx="5"/>
          </p:nvPr>
        </p:nvSpPr>
        <p:spPr>
          <a:noFill/>
        </p:spPr>
        <p:txBody>
          <a:bodyPr/>
          <a:lstStyle/>
          <a:p>
            <a:fld id="{6729B623-5D36-47AB-B56C-4B6246524FD7}" type="slidenum">
              <a:rPr lang="en-US" smtClean="0">
                <a:latin typeface="Arial" pitchFamily="34" charset="0"/>
                <a:ea typeface="ＭＳ Ｐゴシック" pitchFamily="34" charset="-128"/>
              </a:rPr>
              <a:pPr/>
              <a:t>1</a:t>
            </a:fld>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2404" name="Slide Number Placeholder 3"/>
          <p:cNvSpPr>
            <a:spLocks noGrp="1"/>
          </p:cNvSpPr>
          <p:nvPr>
            <p:ph type="sldNum" sz="quarter" idx="5"/>
          </p:nvPr>
        </p:nvSpPr>
        <p:spPr>
          <a:noFill/>
        </p:spPr>
        <p:txBody>
          <a:bodyPr/>
          <a:lstStyle/>
          <a:p>
            <a:fld id="{2337BC63-377A-469F-B68C-FCE26149A6CC}"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3428" name="Slide Number Placeholder 3"/>
          <p:cNvSpPr>
            <a:spLocks noGrp="1"/>
          </p:cNvSpPr>
          <p:nvPr>
            <p:ph type="sldNum" sz="quarter" idx="5"/>
          </p:nvPr>
        </p:nvSpPr>
        <p:spPr>
          <a:noFill/>
        </p:spPr>
        <p:txBody>
          <a:bodyPr/>
          <a:lstStyle/>
          <a:p>
            <a:fld id="{707E41AD-77A9-44B0-90B4-A3161848AE9E}"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4452" name="Slide Number Placeholder 3"/>
          <p:cNvSpPr>
            <a:spLocks noGrp="1"/>
          </p:cNvSpPr>
          <p:nvPr>
            <p:ph type="sldNum" sz="quarter" idx="5"/>
          </p:nvPr>
        </p:nvSpPr>
        <p:spPr>
          <a:noFill/>
        </p:spPr>
        <p:txBody>
          <a:bodyPr/>
          <a:lstStyle/>
          <a:p>
            <a:fld id="{4BD7B59E-68B4-4D2F-AF51-A46B8E7F9799}" type="slidenum">
              <a:rPr lang="en-US" smtClean="0">
                <a:latin typeface="Arial" pitchFamily="34" charset="0"/>
                <a:ea typeface="ＭＳ Ｐゴシック" pitchFamily="34" charset="-128"/>
              </a:rPr>
              <a:pPr/>
              <a:t>18</a:t>
            </a:fld>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5476" name="Slide Number Placeholder 3"/>
          <p:cNvSpPr>
            <a:spLocks noGrp="1"/>
          </p:cNvSpPr>
          <p:nvPr>
            <p:ph type="sldNum" sz="quarter" idx="5"/>
          </p:nvPr>
        </p:nvSpPr>
        <p:spPr>
          <a:noFill/>
        </p:spPr>
        <p:txBody>
          <a:bodyPr/>
          <a:lstStyle/>
          <a:p>
            <a:fld id="{7A1BE99A-DED0-41FF-A57E-20CA65BC582D}" type="slidenum">
              <a:rPr lang="en-US" smtClean="0">
                <a:latin typeface="Arial" pitchFamily="34" charset="0"/>
                <a:ea typeface="ＭＳ Ｐゴシック" pitchFamily="34" charset="-128"/>
              </a:rPr>
              <a:pPr/>
              <a:t>19</a:t>
            </a:fld>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6500" name="Slide Number Placeholder 3"/>
          <p:cNvSpPr>
            <a:spLocks noGrp="1"/>
          </p:cNvSpPr>
          <p:nvPr>
            <p:ph type="sldNum" sz="quarter" idx="5"/>
          </p:nvPr>
        </p:nvSpPr>
        <p:spPr>
          <a:noFill/>
        </p:spPr>
        <p:txBody>
          <a:bodyPr/>
          <a:lstStyle/>
          <a:p>
            <a:fld id="{874835CA-C0F8-42B9-8C08-5AF2AEB31F86}" type="slidenum">
              <a:rPr lang="en-US" smtClean="0">
                <a:latin typeface="Arial" pitchFamily="34" charset="0"/>
                <a:ea typeface="ＭＳ Ｐゴシック" pitchFamily="34" charset="-128"/>
              </a:rPr>
              <a:pPr/>
              <a:t>20</a:t>
            </a:fld>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7524" name="Slide Number Placeholder 3"/>
          <p:cNvSpPr>
            <a:spLocks noGrp="1"/>
          </p:cNvSpPr>
          <p:nvPr>
            <p:ph type="sldNum" sz="quarter" idx="5"/>
          </p:nvPr>
        </p:nvSpPr>
        <p:spPr>
          <a:noFill/>
        </p:spPr>
        <p:txBody>
          <a:bodyPr/>
          <a:lstStyle/>
          <a:p>
            <a:fld id="{B30C511E-DFBB-4FFE-8C02-AA337E9D9A59}" type="slidenum">
              <a:rPr lang="en-US" smtClean="0">
                <a:latin typeface="Arial" pitchFamily="34" charset="0"/>
                <a:ea typeface="ＭＳ Ｐゴシック" pitchFamily="34" charset="-128"/>
              </a:rPr>
              <a:pPr/>
              <a:t>21</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8548" name="Slide Number Placeholder 3"/>
          <p:cNvSpPr>
            <a:spLocks noGrp="1"/>
          </p:cNvSpPr>
          <p:nvPr>
            <p:ph type="sldNum" sz="quarter" idx="5"/>
          </p:nvPr>
        </p:nvSpPr>
        <p:spPr>
          <a:noFill/>
        </p:spPr>
        <p:txBody>
          <a:bodyPr/>
          <a:lstStyle/>
          <a:p>
            <a:fld id="{47118A02-4492-4A1E-9229-08FEADC65DA9}" type="slidenum">
              <a:rPr lang="en-US" smtClean="0">
                <a:latin typeface="Arial" pitchFamily="34" charset="0"/>
                <a:ea typeface="ＭＳ Ｐゴシック" pitchFamily="34" charset="-128"/>
              </a:rPr>
              <a:pPr/>
              <a:t>22</a:t>
            </a:fld>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9572" name="Slide Number Placeholder 3"/>
          <p:cNvSpPr>
            <a:spLocks noGrp="1"/>
          </p:cNvSpPr>
          <p:nvPr>
            <p:ph type="sldNum" sz="quarter" idx="5"/>
          </p:nvPr>
        </p:nvSpPr>
        <p:spPr>
          <a:noFill/>
        </p:spPr>
        <p:txBody>
          <a:bodyPr/>
          <a:lstStyle/>
          <a:p>
            <a:fld id="{B2EDDF6E-AA49-4BBD-873F-364E3F205EA8}" type="slidenum">
              <a:rPr lang="en-US" smtClean="0">
                <a:latin typeface="Arial" pitchFamily="34" charset="0"/>
                <a:ea typeface="ＭＳ Ｐゴシック" pitchFamily="34" charset="-128"/>
              </a:rPr>
              <a:pPr/>
              <a:t>23</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10596" name="Slide Number Placeholder 3"/>
          <p:cNvSpPr>
            <a:spLocks noGrp="1"/>
          </p:cNvSpPr>
          <p:nvPr>
            <p:ph type="sldNum" sz="quarter" idx="5"/>
          </p:nvPr>
        </p:nvSpPr>
        <p:spPr>
          <a:noFill/>
        </p:spPr>
        <p:txBody>
          <a:bodyPr/>
          <a:lstStyle/>
          <a:p>
            <a:fld id="{6FCC933C-CB1E-40FD-B982-98DE35A5051F}" type="slidenum">
              <a:rPr lang="en-US" smtClean="0">
                <a:latin typeface="Arial" pitchFamily="34" charset="0"/>
                <a:ea typeface="ＭＳ Ｐゴシック" pitchFamily="34" charset="-128"/>
              </a:rPr>
              <a:pPr/>
              <a:t>24</a:t>
            </a:fld>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11620" name="Slide Number Placeholder 3"/>
          <p:cNvSpPr>
            <a:spLocks noGrp="1"/>
          </p:cNvSpPr>
          <p:nvPr>
            <p:ph type="sldNum" sz="quarter" idx="5"/>
          </p:nvPr>
        </p:nvSpPr>
        <p:spPr>
          <a:noFill/>
        </p:spPr>
        <p:txBody>
          <a:bodyPr/>
          <a:lstStyle/>
          <a:p>
            <a:fld id="{81CF3500-5841-4A1E-9A51-76976F3CF938}" type="slidenum">
              <a:rPr lang="en-US" smtClean="0">
                <a:latin typeface="Arial" pitchFamily="34" charset="0"/>
                <a:ea typeface="ＭＳ Ｐゴシック" pitchFamily="34" charset="-128"/>
              </a:rPr>
              <a:pPr/>
              <a:t>25</a:t>
            </a:fld>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DC524F-B6B8-455D-910A-244916CEEBCC}"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12644" name="Slide Number Placeholder 3"/>
          <p:cNvSpPr>
            <a:spLocks noGrp="1"/>
          </p:cNvSpPr>
          <p:nvPr>
            <p:ph type="sldNum" sz="quarter" idx="5"/>
          </p:nvPr>
        </p:nvSpPr>
        <p:spPr>
          <a:noFill/>
        </p:spPr>
        <p:txBody>
          <a:bodyPr/>
          <a:lstStyle/>
          <a:p>
            <a:fld id="{FCDABE72-7D9D-4769-B2B7-AA08FF49F133}" type="slidenum">
              <a:rPr lang="en-US" smtClean="0">
                <a:latin typeface="Arial" pitchFamily="34" charset="0"/>
                <a:ea typeface="ＭＳ Ｐゴシック" pitchFamily="34" charset="-128"/>
              </a:rPr>
              <a:pPr/>
              <a:t>26</a:t>
            </a:fld>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186B3-D070-4EB1-8B88-EC3B165ACE82}" type="slidenum">
              <a:rPr lang="en-US"/>
              <a:pPr>
                <a:defRPr/>
              </a:pPr>
              <a:t>27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C91E61A-322C-4A39-B18E-781284AFF45A}" type="slidenum">
              <a:rPr lang="en-US" smtClean="0">
                <a:latin typeface="Arial" pitchFamily="34" charset="0"/>
                <a:ea typeface="ＭＳ Ｐゴシック" pitchFamily="-128" charset="-128"/>
              </a:rPr>
              <a:pPr/>
              <a:t>28</a:t>
            </a:fld>
            <a:endParaRPr lang="en-US" smtClean="0">
              <a:latin typeface="Arial" pitchFamily="34" charset="0"/>
              <a:ea typeface="ＭＳ Ｐゴシック" pitchFamily="-128"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smtClean="0">
                <a:latin typeface="Arial" pitchFamily="34" charset="0"/>
              </a:rPr>
              <a:t>The Biomedical Sciences Program is a sequence of four courses.  Each course builds on the skills and knowledge students gained in the proceeding courses. This is unlike the Engineering Program that uses a Foundation and Specialization format and does not require students to take the foundation courses in any particular sequence.  Although the program is designed to be a sequence with students taking one course each year of high school, students can take two</a:t>
            </a:r>
            <a:r>
              <a:rPr lang="en-US" baseline="0" dirty="0" smtClean="0">
                <a:latin typeface="Arial" pitchFamily="34" charset="0"/>
              </a:rPr>
              <a:t> consecutive courses</a:t>
            </a:r>
            <a:r>
              <a:rPr lang="en-US" dirty="0" smtClean="0">
                <a:latin typeface="Arial" pitchFamily="34" charset="0"/>
              </a:rPr>
              <a:t> simultaneously in their later years in high school.  For example a student could begin the program as junior and take both the Principles of the Biomedical Sciences</a:t>
            </a:r>
            <a:r>
              <a:rPr lang="en-US" dirty="0" smtClean="0">
                <a:latin typeface="Arial" pitchFamily="34" charset="0"/>
                <a:cs typeface="Arial" pitchFamily="34" charset="0"/>
              </a:rPr>
              <a:t> </a:t>
            </a:r>
            <a:r>
              <a:rPr lang="en-US" dirty="0" smtClean="0">
                <a:latin typeface="Arial" pitchFamily="34" charset="0"/>
              </a:rPr>
              <a:t>and the Human Body Systems courses; then as a senior take both Medical Interventions and Biomedical Innovation.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15AB1-742E-4691-81AB-3CD34DB0CB2B}" type="slidenum">
              <a:rPr lang="en-US"/>
              <a:pPr/>
              <a:t>29</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The first course, Principles of the Biomedical Sciences</a:t>
            </a:r>
            <a:r>
              <a:rPr lang="en-US">
                <a:cs typeface="Arial" charset="0"/>
              </a:rPr>
              <a:t>™</a:t>
            </a:r>
            <a:r>
              <a:rPr lang="en-US"/>
              <a:t>, lays the foundation for the subsequent courses.  It is also the engagement course designed to introduce students to the broad field of biomedical science.  There are no pre-requisite courses for this first course, and students do not need to have had a high school biology course.  The biology concepts necessary for success in the course are embedded within the curriculum.  Students can take this course in 9</a:t>
            </a:r>
            <a:r>
              <a:rPr lang="en-US" baseline="30000"/>
              <a:t>th</a:t>
            </a:r>
            <a:r>
              <a:rPr lang="en-US"/>
              <a:t> grade, or depending on how the school implements the program they may take it in the later grades.  Even 12</a:t>
            </a:r>
            <a:r>
              <a:rPr lang="en-US" baseline="30000"/>
              <a:t>th</a:t>
            </a:r>
            <a:r>
              <a:rPr lang="en-US"/>
              <a:t> graders can take the course if they decide late in high school that they are interested in the biomedical sciences.  Students taking any of the other courses in the Project Lead The Way</a:t>
            </a:r>
            <a:r>
              <a:rPr lang="en-US">
                <a:cs typeface="Arial" charset="0"/>
              </a:rPr>
              <a:t>®</a:t>
            </a:r>
            <a:r>
              <a:rPr lang="en-US"/>
              <a:t> Biomedical Sciences Program, must take this course prior to, or concurrent to, their enrollment in those courses.</a:t>
            </a:r>
          </a:p>
          <a:p>
            <a:r>
              <a:rPr lang="en-US"/>
              <a:t>In this course students investigate the major biological concepts by studying various disease conditions.  For example, students learn about the importance of homeostasis, feedback mechanisms, and metabolism by investigating diabetes; they learn about genetics and DNA by investigating sickle-cell disease.  In this course students use Vernier</a:t>
            </a:r>
            <a:r>
              <a:rPr lang="en-US">
                <a:cs typeface="Arial" charset="0"/>
              </a:rPr>
              <a:t>®</a:t>
            </a:r>
            <a:r>
              <a:rPr lang="en-US"/>
              <a:t> probes and the LabVIEW</a:t>
            </a:r>
            <a:r>
              <a:rPr lang="en-US">
                <a:cs typeface="Arial" charset="0"/>
              </a:rPr>
              <a:t>™</a:t>
            </a:r>
            <a:r>
              <a:rPr lang="en-US"/>
              <a:t> software to take various heart measurements, including EKG, blood pressure, and heart rate.  They perform DNA gel electrophoresis, Gram stain bacteria, and prepare and present a grant proposal.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34B213-C0DA-4484-B164-C3747931EA92}" type="slidenum">
              <a:rPr lang="en-US" smtClean="0">
                <a:latin typeface="Arial" pitchFamily="34" charset="0"/>
                <a:ea typeface="ＭＳ Ｐゴシック" pitchFamily="-128" charset="-128"/>
              </a:rPr>
              <a:pPr/>
              <a:t>30</a:t>
            </a:fld>
            <a:endParaRPr lang="en-US" smtClean="0">
              <a:latin typeface="Arial" pitchFamily="34" charset="0"/>
              <a:ea typeface="ＭＳ Ｐゴシック" pitchFamily="-128"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hdr" sz="quarter"/>
          </p:nvPr>
        </p:nvSpPr>
        <p:spPr>
          <a:noFill/>
        </p:spPr>
        <p:txBody>
          <a:bodyPr/>
          <a:lstStyle/>
          <a:p>
            <a:r>
              <a:rPr lang="en-US"/>
              <a:t>PLTW™  Curriculum Overview</a:t>
            </a:r>
          </a:p>
        </p:txBody>
      </p:sp>
      <p:sp>
        <p:nvSpPr>
          <p:cNvPr id="80898" name="Rectangle 3"/>
          <p:cNvSpPr>
            <a:spLocks noGrp="1" noChangeArrowheads="1"/>
          </p:cNvSpPr>
          <p:nvPr>
            <p:ph type="dt" sz="quarter" idx="1"/>
          </p:nvPr>
        </p:nvSpPr>
        <p:spPr>
          <a:noFill/>
        </p:spPr>
        <p:txBody>
          <a:bodyPr/>
          <a:lstStyle/>
          <a:p>
            <a:r>
              <a:rPr lang="en-US"/>
              <a:t>April, 2007</a:t>
            </a:r>
          </a:p>
        </p:txBody>
      </p:sp>
      <p:sp>
        <p:nvSpPr>
          <p:cNvPr id="80899" name="Rectangle 6"/>
          <p:cNvSpPr>
            <a:spLocks noGrp="1" noChangeArrowheads="1"/>
          </p:cNvSpPr>
          <p:nvPr>
            <p:ph type="ftr" sz="quarter" idx="4"/>
          </p:nvPr>
        </p:nvSpPr>
        <p:spPr>
          <a:xfrm>
            <a:off x="0" y="8829967"/>
            <a:ext cx="3037840" cy="464820"/>
          </a:xfrm>
          <a:noFill/>
        </p:spPr>
        <p:txBody>
          <a:bodyPr/>
          <a:lstStyle/>
          <a:p>
            <a:r>
              <a:rPr lang="en-US"/>
              <a:t>Project Lead The Way, Inc.</a:t>
            </a:r>
          </a:p>
          <a:p>
            <a:r>
              <a:rPr lang="en-US"/>
              <a:t>Copyright 2007</a:t>
            </a:r>
          </a:p>
        </p:txBody>
      </p:sp>
      <p:sp>
        <p:nvSpPr>
          <p:cNvPr id="80900" name="Rectangle 7"/>
          <p:cNvSpPr>
            <a:spLocks noGrp="1" noChangeArrowheads="1"/>
          </p:cNvSpPr>
          <p:nvPr>
            <p:ph type="sldNum" sz="quarter" idx="5"/>
          </p:nvPr>
        </p:nvSpPr>
        <p:spPr>
          <a:noFill/>
        </p:spPr>
        <p:txBody>
          <a:bodyPr/>
          <a:lstStyle/>
          <a:p>
            <a:fld id="{4DE1A75A-3770-4C84-A073-E3083BDE7910}" type="slidenum">
              <a:rPr lang="en-US" smtClean="0"/>
              <a:pPr/>
              <a:t>31</a:t>
            </a:fld>
            <a:endParaRPr lang="en-US" smtClean="0"/>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dirty="0" smtClean="0"/>
              <a:t>In this example for Principles</a:t>
            </a:r>
            <a:r>
              <a:rPr lang="en-US" baseline="0" dirty="0" smtClean="0"/>
              <a:t> of the Biomedical Sciences students use a computer simulation to view how protein shape is affected by its environment and by the components used to make the protein.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B6BE5-5160-444A-9249-4E26FD71AE6C}" type="slidenum">
              <a:rPr lang="en-US"/>
              <a:pPr/>
              <a:t>32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xfrm>
            <a:off x="701675" y="4416425"/>
            <a:ext cx="5607050" cy="4183063"/>
          </a:xfrm>
        </p:spPr>
        <p:txBody>
          <a:bodyPr/>
          <a:lstStyle/>
          <a:p>
            <a:r>
              <a:rPr lang="en-US" dirty="0"/>
              <a:t>The second course, Human Body Systems</a:t>
            </a:r>
            <a:r>
              <a:rPr lang="en-US" dirty="0">
                <a:cs typeface="Arial" charset="0"/>
              </a:rPr>
              <a:t>™</a:t>
            </a:r>
            <a:r>
              <a:rPr lang="en-US" dirty="0"/>
              <a:t>, builds on the concepts students learned in the first course and goes much more in-depth into the mechanisms that keep the body, a living machine, functioning.  Students will learn how to use LabVIEW</a:t>
            </a:r>
            <a:r>
              <a:rPr lang="en-US" dirty="0">
                <a:cs typeface="Arial" charset="0"/>
              </a:rPr>
              <a:t>™</a:t>
            </a:r>
            <a:r>
              <a:rPr lang="en-US" dirty="0"/>
              <a:t> to write programs that allow them to collect data from the experiments they design.  The focus will be on how the human body is a system that requires the coordinated actions of multiple interrelated systems, each responsible for various actions.  For example, the respiratory, circulatory, digestive, and muscular systems are all coordinated to provide energy to the body from food. If a breakdown occurs in any of the systems, then the cells in the body will not have sufficient energy to survive.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22E066A-E858-44A0-A43A-9F57B3B904E0}" type="slidenum">
              <a:rPr lang="en-US" smtClean="0">
                <a:latin typeface="Arial" pitchFamily="34" charset="0"/>
                <a:ea typeface="ＭＳ Ｐゴシック" pitchFamily="-128" charset="-128"/>
              </a:rPr>
              <a:pPr/>
              <a:t>33</a:t>
            </a:fld>
            <a:endParaRPr lang="en-US" smtClean="0">
              <a:latin typeface="Arial" pitchFamily="34" charset="0"/>
              <a:ea typeface="ＭＳ Ｐゴシック" pitchFamily="-128"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latin typeface="Arial" pitchFamily="34" charset="0"/>
              </a:rPr>
              <a:t>Topics</a:t>
            </a:r>
            <a:r>
              <a:rPr lang="en-US" baseline="0" dirty="0" smtClean="0">
                <a:latin typeface="Arial" pitchFamily="34" charset="0"/>
              </a:rPr>
              <a:t> covered in the HBS course:</a:t>
            </a:r>
          </a:p>
          <a:p>
            <a:pPr eaLnBrk="1" hangingPunct="1">
              <a:buClr>
                <a:srgbClr val="C00000"/>
              </a:buClr>
              <a:buFont typeface="Arial" pitchFamily="34" charset="0"/>
              <a:buChar char="•"/>
            </a:pPr>
            <a:r>
              <a:rPr lang="en-US" dirty="0" smtClean="0">
                <a:latin typeface="Verdana" pitchFamily="34" charset="0"/>
                <a:cs typeface="Arial" pitchFamily="34" charset="0"/>
              </a:rPr>
              <a:t>Relationship between structure and function</a:t>
            </a:r>
          </a:p>
          <a:p>
            <a:pPr eaLnBrk="1" hangingPunct="1">
              <a:buClr>
                <a:srgbClr val="C00000"/>
              </a:buClr>
              <a:buFont typeface="Arial" pitchFamily="34" charset="0"/>
              <a:buChar char="•"/>
            </a:pPr>
            <a:r>
              <a:rPr lang="en-US" dirty="0" smtClean="0">
                <a:latin typeface="Verdana" pitchFamily="34" charset="0"/>
                <a:cs typeface="Arial" pitchFamily="34" charset="0"/>
              </a:rPr>
              <a:t>Maintenance of health</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Defense against disease</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Communication within the body and with the outside world</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Movement of the body and of substances around the body</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Energy distribution and processing</a:t>
            </a:r>
            <a:endParaRPr lang="en-US" dirty="0" smtClean="0">
              <a:solidFill>
                <a:schemeClr val="bg1"/>
              </a:solidFill>
            </a:endParaRPr>
          </a:p>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7D3CA-DA7A-49E5-BFE2-3871A5C605C1}" type="slidenum">
              <a:rPr lang="en-US"/>
              <a:pPr/>
              <a:t>34</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r>
              <a:rPr lang="en-US" dirty="0"/>
              <a:t>The third course, Medical Interventions</a:t>
            </a:r>
            <a:r>
              <a:rPr lang="en-US" dirty="0">
                <a:cs typeface="Arial" charset="0"/>
              </a:rPr>
              <a:t>™</a:t>
            </a:r>
            <a:r>
              <a:rPr lang="en-US" dirty="0"/>
              <a:t>, allows students to investigate the wide variety of preventive and treatment actions available to prolong and improve the quality of life. Through the course they follow a fictitious family whose individual members experience a severe infectious disease leading to </a:t>
            </a:r>
            <a:r>
              <a:rPr lang="en-US" dirty="0" smtClean="0"/>
              <a:t>hearing loss, </a:t>
            </a:r>
            <a:r>
              <a:rPr lang="en-US" dirty="0"/>
              <a:t>cancer, a high-risk pregnancy, and organ failure due to diabetes. Throughout the course students study pharmaceutical, surgical, genetic, and lifestyle interventions that treat or prevent a wide variety of medical diseases or conditions.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129044-6C58-4C18-A14D-09E1C5EE9824}" type="slidenum">
              <a:rPr lang="en-US" smtClean="0">
                <a:latin typeface="Arial" pitchFamily="34" charset="0"/>
                <a:ea typeface="ＭＳ Ｐゴシック" pitchFamily="-128" charset="-128"/>
              </a:rPr>
              <a:pPr/>
              <a:t>35</a:t>
            </a:fld>
            <a:endParaRPr lang="en-US" smtClean="0">
              <a:latin typeface="Arial" pitchFamily="34" charset="0"/>
              <a:ea typeface="ＭＳ Ｐゴシック" pitchFamily="-128"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dirty="0" smtClean="0">
                <a:latin typeface="Arial" pitchFamily="34" charset="0"/>
              </a:rPr>
              <a:t>Some of the topics</a:t>
            </a:r>
            <a:r>
              <a:rPr lang="en-US" baseline="0" dirty="0" smtClean="0">
                <a:latin typeface="Arial" pitchFamily="34" charset="0"/>
              </a:rPr>
              <a:t> covered in Medical Interventions are:</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Molecular biology and genetic engineering</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Design process for pharmaceuticals and medical devices</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Medical imaging, including x-rays, CT scans, and MRI scans</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Disease detection and prevention</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Rehabilitation after disease or injury</a:t>
            </a:r>
          </a:p>
          <a:p>
            <a:pPr eaLnBrk="1" hangingPunct="1">
              <a:lnSpc>
                <a:spcPct val="95000"/>
              </a:lnSpc>
              <a:spcBef>
                <a:spcPts val="900"/>
              </a:spcBef>
              <a:buClr>
                <a:srgbClr val="C00000"/>
              </a:buClr>
              <a:buFont typeface="Arial" pitchFamily="34" charset="0"/>
              <a:buChar char="•"/>
            </a:pPr>
            <a:r>
              <a:rPr lang="en-US" dirty="0" smtClean="0">
                <a:latin typeface="Verdana" pitchFamily="34" charset="0"/>
                <a:cs typeface="Arial" pitchFamily="34" charset="0"/>
              </a:rPr>
              <a:t>Medical interventions of the future</a:t>
            </a:r>
          </a:p>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DC524F-B6B8-455D-910A-244916CEEBCC}" type="slidenum">
              <a:rPr lang="en-US" smtClean="0">
                <a:latin typeface="Arial" pitchFamily="34" charset="0"/>
                <a:ea typeface="ＭＳ Ｐゴシック" pitchFamily="34" charset="-128"/>
              </a:rPr>
              <a:pPr/>
              <a:t>3</a:t>
            </a:fld>
            <a:endParaRPr lang="en-US" smtClean="0">
              <a:latin typeface="Arial"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466CF-E5A2-4F8E-8C50-0670AC259E83}" type="slidenum">
              <a:rPr lang="en-US"/>
              <a:pPr/>
              <a:t>36</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701675" y="4416425"/>
            <a:ext cx="5607050" cy="4183063"/>
          </a:xfrm>
        </p:spPr>
        <p:txBody>
          <a:bodyPr/>
          <a:lstStyle/>
          <a:p>
            <a:r>
              <a:rPr lang="en-US" dirty="0"/>
              <a:t>The fourth course is the capstone course for the program. </a:t>
            </a:r>
            <a:r>
              <a:rPr lang="en-US" dirty="0" smtClean="0"/>
              <a:t>Students </a:t>
            </a:r>
            <a:r>
              <a:rPr lang="en-US" dirty="0"/>
              <a:t>will design and conduct experiments related to the diagnosis, treatment, and prevention of disease or illness. They will apply the knowledge and skills learned in the previous courses to answer questions or to solve problems related to the biomedical sciences. They may work with a mentor or have an advisor from a university, hospital, physician’s office, or industry as they complete their work. Students will be expected to make a presentation of their work to an adult audience that may include representatives from the local community or the school’s PLTW</a:t>
            </a:r>
            <a:r>
              <a:rPr lang="en-US" dirty="0">
                <a:cs typeface="Arial" charset="0"/>
              </a:rPr>
              <a:t>®</a:t>
            </a:r>
            <a:r>
              <a:rPr lang="en-US" dirty="0"/>
              <a:t> partnership team</a:t>
            </a:r>
            <a:r>
              <a:rPr lang="en-US" dirty="0" smtClean="0"/>
              <a:t>.</a:t>
            </a:r>
          </a:p>
          <a:p>
            <a:endParaRPr lang="en-US" dirty="0" smtClean="0"/>
          </a:p>
          <a:p>
            <a:r>
              <a:rPr lang="en-US" dirty="0" smtClean="0"/>
              <a:t>This</a:t>
            </a:r>
            <a:r>
              <a:rPr lang="en-US" baseline="0" dirty="0" smtClean="0"/>
              <a:t> class is not an internship; students will attend a regularly scheduled class in the school to work with their teammates on the various assigned problems.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defined</a:t>
            </a:r>
            <a:r>
              <a:rPr lang="en-US" baseline="0" dirty="0" smtClean="0"/>
              <a:t> problems in the Biomedical Innovation course have students:</a:t>
            </a:r>
          </a:p>
          <a:p>
            <a:pPr eaLnBrk="1" hangingPunct="1">
              <a:buFont typeface="Arial" pitchFamily="34" charset="0"/>
              <a:buChar char="•"/>
            </a:pPr>
            <a:r>
              <a:rPr lang="en-US" dirty="0" smtClean="0"/>
              <a:t>Design a more efficient emergency room</a:t>
            </a:r>
          </a:p>
          <a:p>
            <a:pPr eaLnBrk="1" hangingPunct="1">
              <a:buFont typeface="Arial" pitchFamily="34" charset="0"/>
              <a:buChar char="•"/>
            </a:pPr>
            <a:r>
              <a:rPr lang="en-US" dirty="0" smtClean="0"/>
              <a:t>Design an experiment using sensors and data acquisition software to monitor or measure a physiological change</a:t>
            </a:r>
          </a:p>
          <a:p>
            <a:pPr eaLnBrk="1" hangingPunct="1">
              <a:buFont typeface="Arial" pitchFamily="34" charset="0"/>
              <a:buChar char="•"/>
            </a:pPr>
            <a:r>
              <a:rPr lang="en-US" dirty="0" smtClean="0"/>
              <a:t>Design a medical intervention to aid patients</a:t>
            </a:r>
          </a:p>
          <a:p>
            <a:pPr eaLnBrk="1" hangingPunct="1">
              <a:buFont typeface="Arial" pitchFamily="34" charset="0"/>
              <a:buChar char="•"/>
            </a:pPr>
            <a:r>
              <a:rPr lang="en-US" dirty="0" smtClean="0"/>
              <a:t>Evaluate water quality and propose solutions to eliminate contamination of local water sources</a:t>
            </a:r>
          </a:p>
          <a:p>
            <a:pPr eaLnBrk="1" hangingPunct="1">
              <a:buFont typeface="Arial" pitchFamily="34" charset="0"/>
              <a:buChar char="•"/>
            </a:pPr>
            <a:r>
              <a:rPr lang="en-US" sz="1200" dirty="0" smtClean="0">
                <a:latin typeface="Verdana" pitchFamily="34" charset="0"/>
              </a:rPr>
              <a:t>Design a solution to a local or global public health challenge</a:t>
            </a:r>
          </a:p>
          <a:p>
            <a:pPr eaLnBrk="1" hangingPunct="1">
              <a:buFont typeface="Arial" pitchFamily="34" charset="0"/>
              <a:buChar char="•"/>
            </a:pPr>
            <a:r>
              <a:rPr lang="en-US" sz="1200" dirty="0" smtClean="0">
                <a:latin typeface="Verdana" pitchFamily="34" charset="0"/>
              </a:rPr>
              <a:t>If the student desires,</a:t>
            </a:r>
            <a:r>
              <a:rPr lang="en-US" sz="1200" baseline="0" dirty="0" smtClean="0">
                <a:latin typeface="Verdana" pitchFamily="34" charset="0"/>
              </a:rPr>
              <a:t> the teacher approves, and there are the school and community resources the student can work on an independent  problem. This may involve working with a mentor at a university or business. It is not an internship and the student would be expected to regularly attend class.  </a:t>
            </a:r>
            <a:endParaRPr lang="en-US" sz="1200" dirty="0" smtClean="0">
              <a:latin typeface="Verdana" pitchFamily="34" charset="0"/>
            </a:endParaRPr>
          </a:p>
          <a:p>
            <a:endParaRPr lang="en-US" dirty="0"/>
          </a:p>
        </p:txBody>
      </p:sp>
      <p:sp>
        <p:nvSpPr>
          <p:cNvPr id="4" name="Header Placeholder 3"/>
          <p:cNvSpPr>
            <a:spLocks noGrp="1"/>
          </p:cNvSpPr>
          <p:nvPr>
            <p:ph type="hdr" sz="quarter" idx="10"/>
          </p:nvPr>
        </p:nvSpPr>
        <p:spPr/>
        <p:txBody>
          <a:bodyPr/>
          <a:lstStyle/>
          <a:p>
            <a:pPr>
              <a:defRPr/>
            </a:pPr>
            <a:r>
              <a:rPr lang="en-US" smtClean="0"/>
              <a:t>PLTW</a:t>
            </a:r>
            <a:r>
              <a:rPr lang="en-US" smtClean="0">
                <a:cs typeface="Arial" charset="0"/>
              </a:rPr>
              <a:t>™</a:t>
            </a:r>
            <a:r>
              <a:rPr lang="en-US" smtClean="0"/>
              <a:t> Curriculum Overview</a:t>
            </a:r>
            <a:endParaRPr lang="en-US"/>
          </a:p>
        </p:txBody>
      </p:sp>
      <p:sp>
        <p:nvSpPr>
          <p:cNvPr id="5" name="Date Placeholder 4"/>
          <p:cNvSpPr>
            <a:spLocks noGrp="1"/>
          </p:cNvSpPr>
          <p:nvPr>
            <p:ph type="dt" idx="11"/>
          </p:nvPr>
        </p:nvSpPr>
        <p:spPr/>
        <p:txBody>
          <a:bodyPr/>
          <a:lstStyle/>
          <a:p>
            <a:pPr>
              <a:defRPr/>
            </a:pPr>
            <a:fld id="{9A95BF46-A152-4BBE-992E-3ED0626FAC9D}" type="datetimeFigureOut">
              <a:rPr lang="en-US" smtClean="0"/>
              <a:pPr>
                <a:defRPr/>
              </a:pPr>
              <a:t>3/1/2011</a:t>
            </a:fld>
            <a:r>
              <a:rPr lang="en-US" smtClean="0"/>
              <a:t>May 2008</a:t>
            </a:r>
            <a:endParaRPr lang="en-US"/>
          </a:p>
        </p:txBody>
      </p:sp>
      <p:sp>
        <p:nvSpPr>
          <p:cNvPr id="6" name="Footer Placeholder 5"/>
          <p:cNvSpPr>
            <a:spLocks noGrp="1"/>
          </p:cNvSpPr>
          <p:nvPr>
            <p:ph type="ftr" sz="quarter" idx="12"/>
          </p:nvPr>
        </p:nvSpPr>
        <p:spPr/>
        <p:txBody>
          <a:bodyPr/>
          <a:lstStyle/>
          <a:p>
            <a:pPr>
              <a:defRPr/>
            </a:pPr>
            <a:r>
              <a:rPr lang="en-US" smtClean="0"/>
              <a:t>Project Lead The Way, Inc.</a:t>
            </a:r>
          </a:p>
          <a:p>
            <a:pPr>
              <a:defRPr/>
            </a:pPr>
            <a:r>
              <a:rPr lang="en-US" smtClean="0"/>
              <a:t>Copyright 2008</a:t>
            </a:r>
            <a:endParaRPr lang="en-US"/>
          </a:p>
        </p:txBody>
      </p:sp>
      <p:sp>
        <p:nvSpPr>
          <p:cNvPr id="7" name="Slide Number Placeholder 6"/>
          <p:cNvSpPr>
            <a:spLocks noGrp="1"/>
          </p:cNvSpPr>
          <p:nvPr>
            <p:ph type="sldNum" sz="quarter" idx="13"/>
          </p:nvPr>
        </p:nvSpPr>
        <p:spPr/>
        <p:txBody>
          <a:bodyPr/>
          <a:lstStyle/>
          <a:p>
            <a:pPr>
              <a:defRPr/>
            </a:pPr>
            <a:fld id="{474F73AE-3857-4428-B87A-B4B6F927245A}" type="slidenum">
              <a:rPr lang="en-US" smtClean="0"/>
              <a:pPr>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PLTW</a:t>
            </a:r>
            <a:r>
              <a:rPr lang="en-US" smtClean="0">
                <a:cs typeface="Arial" charset="0"/>
              </a:rPr>
              <a:t>™</a:t>
            </a:r>
            <a:r>
              <a:rPr lang="en-US" smtClean="0"/>
              <a:t> Curriculum Overview</a:t>
            </a:r>
            <a:endParaRPr lang="en-US"/>
          </a:p>
        </p:txBody>
      </p:sp>
      <p:sp>
        <p:nvSpPr>
          <p:cNvPr id="5" name="Date Placeholder 4"/>
          <p:cNvSpPr>
            <a:spLocks noGrp="1"/>
          </p:cNvSpPr>
          <p:nvPr>
            <p:ph type="dt" idx="11"/>
          </p:nvPr>
        </p:nvSpPr>
        <p:spPr/>
        <p:txBody>
          <a:bodyPr/>
          <a:lstStyle/>
          <a:p>
            <a:pPr>
              <a:defRPr/>
            </a:pPr>
            <a:fld id="{9A95BF46-A152-4BBE-992E-3ED0626FAC9D}" type="datetimeFigureOut">
              <a:rPr lang="en-US" smtClean="0"/>
              <a:pPr>
                <a:defRPr/>
              </a:pPr>
              <a:t>3/1/2011</a:t>
            </a:fld>
            <a:r>
              <a:rPr lang="en-US" smtClean="0"/>
              <a:t>May 2008</a:t>
            </a:r>
            <a:endParaRPr lang="en-US"/>
          </a:p>
        </p:txBody>
      </p:sp>
      <p:sp>
        <p:nvSpPr>
          <p:cNvPr id="6" name="Footer Placeholder 5"/>
          <p:cNvSpPr>
            <a:spLocks noGrp="1"/>
          </p:cNvSpPr>
          <p:nvPr>
            <p:ph type="ftr" sz="quarter" idx="12"/>
          </p:nvPr>
        </p:nvSpPr>
        <p:spPr/>
        <p:txBody>
          <a:bodyPr/>
          <a:lstStyle/>
          <a:p>
            <a:pPr>
              <a:defRPr/>
            </a:pPr>
            <a:r>
              <a:rPr lang="en-US" smtClean="0"/>
              <a:t>Project Lead The Way, Inc.</a:t>
            </a:r>
          </a:p>
          <a:p>
            <a:pPr>
              <a:defRPr/>
            </a:pPr>
            <a:r>
              <a:rPr lang="en-US" smtClean="0"/>
              <a:t>Copyright 2008</a:t>
            </a:r>
            <a:endParaRPr lang="en-US"/>
          </a:p>
        </p:txBody>
      </p:sp>
      <p:sp>
        <p:nvSpPr>
          <p:cNvPr id="7" name="Slide Number Placeholder 6"/>
          <p:cNvSpPr>
            <a:spLocks noGrp="1"/>
          </p:cNvSpPr>
          <p:nvPr>
            <p:ph type="sldNum" sz="quarter" idx="13"/>
          </p:nvPr>
        </p:nvSpPr>
        <p:spPr/>
        <p:txBody>
          <a:bodyPr/>
          <a:lstStyle/>
          <a:p>
            <a:pPr>
              <a:defRPr/>
            </a:pPr>
            <a:fld id="{474F73AE-3857-4428-B87A-B4B6F927245A}" type="slidenum">
              <a:rPr lang="en-US" smtClean="0"/>
              <a:pPr>
                <a:defRPr/>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DC524F-B6B8-455D-910A-244916CEEBCC}" type="slidenum">
              <a:rPr lang="en-US" smtClean="0">
                <a:latin typeface="Arial" pitchFamily="34" charset="0"/>
                <a:ea typeface="ＭＳ Ｐゴシック" pitchFamily="34" charset="-128"/>
              </a:rPr>
              <a:pPr/>
              <a:t>40</a:t>
            </a:fld>
            <a:endParaRPr lang="en-US" smtClean="0">
              <a:latin typeface="Arial"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DC524F-B6B8-455D-910A-244916CEEBCC}" type="slidenum">
              <a:rPr lang="en-US" smtClean="0">
                <a:latin typeface="Arial" pitchFamily="34" charset="0"/>
                <a:ea typeface="ＭＳ Ｐゴシック" pitchFamily="34" charset="-128"/>
              </a:rPr>
              <a:pPr/>
              <a:t>41</a:t>
            </a:fld>
            <a:endParaRPr lang="en-US" smtClean="0">
              <a:latin typeface="Arial"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7DC524F-B6B8-455D-910A-244916CEEBCC}" type="slidenum">
              <a:rPr lang="en-US" smtClean="0">
                <a:latin typeface="Arial" pitchFamily="34" charset="0"/>
                <a:ea typeface="ＭＳ Ｐゴシック" pitchFamily="34" charset="-128"/>
              </a:rPr>
              <a:pPr/>
              <a:t>42</a:t>
            </a:fld>
            <a:endParaRPr lang="en-US" smtClean="0">
              <a:latin typeface="Arial" pitchFamily="34" charset="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1796E7A-5C9B-4FA4-A2FA-547C41D08529}" type="slidenum">
              <a:rPr lang="en-US" smtClean="0">
                <a:latin typeface="Arial" pitchFamily="34" charset="0"/>
                <a:ea typeface="ＭＳ Ｐゴシック" pitchFamily="-128" charset="-128"/>
              </a:rPr>
              <a:pPr/>
              <a:t>6</a:t>
            </a:fld>
            <a:endParaRPr lang="en-US" smtClean="0">
              <a:latin typeface="Arial" pitchFamily="34" charset="0"/>
              <a:ea typeface="ＭＳ Ｐゴシック" pitchFamily="-128"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latin typeface="Arial" pitchFamily="34" charset="0"/>
              </a:rPr>
              <a:t>The biomedical sciences comprise one of the largest industries in the United States, employing more than 15 million people working in a wide range of occupations. Over 10% of the national employment is in the healthcare industry. By the year 2014, over 3.6 million new healthcare jobs are expected to be created. Eight of the twenty occupations projected to have the greatest job growth over the next ten years are in healthcare. (U.S. Dept. of Labor, Bureau of Labor Statistics, 2006)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21F6F8D-4EEE-42BC-88D0-B81E768F468A}" type="slidenum">
              <a:rPr lang="en-US" smtClean="0">
                <a:latin typeface="Arial" pitchFamily="34" charset="0"/>
                <a:ea typeface="ＭＳ Ｐゴシック" pitchFamily="-128" charset="-128"/>
              </a:rPr>
              <a:pPr/>
              <a:t>7</a:t>
            </a:fld>
            <a:endParaRPr lang="en-US" smtClean="0">
              <a:latin typeface="Arial" pitchFamily="34" charset="0"/>
              <a:ea typeface="ＭＳ Ｐゴシック" pitchFamily="-128" charset="-128"/>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latin typeface="Arial" pitchFamily="34" charset="0"/>
              </a:rPr>
              <a:t>Examples of some of the fields students in the Biomedical Sciences Program may want to pursue.  This list is far from all inclusive.  One common theme about all the careers is the need for two or more years of post-secondary education and training. In some cases, many more than two years of post-secondary education is required.</a:t>
            </a:r>
          </a:p>
          <a:p>
            <a:r>
              <a:rPr lang="en-US" dirty="0" smtClean="0">
                <a:latin typeface="Arial" pitchFamily="34" charset="0"/>
              </a:rPr>
              <a:t>Most people commonly think of healthcare in terms of hospitals, doctors, nurses, and dentists, but the biomedical sciences are much more varied and extensive. In addition to people who provide direct care and diagnostic services, the field includes those who do biomedical engineering, research disease and human physiology, study nutritional science, are involved in a variety of supporting professions such as, facilities design and management, environmental health and safety, health information management and analysis, industrial hygiene, and those who determine public policy affecting health care delivery, finance, regulation, and community services. </a:t>
            </a:r>
          </a:p>
          <a:p>
            <a:r>
              <a:rPr lang="en-US" dirty="0" smtClean="0">
                <a:latin typeface="Arial" pitchFamily="34" charset="0"/>
              </a:rPr>
              <a:t>Pharmaceutical manufacturing is the fastest growing manufacturing industry in the U.S. and requires workers to research, develop, manufacture, and supply medicines and other biomedical therapies derived from biotechnology. The United States is the world’s leading developer and producer of modern medicines, and pharmaceuticals are an important American export.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5960F4A-FFBA-469F-92C4-C2BF7FFE6F3E}" type="slidenum">
              <a:rPr lang="en-US" smtClean="0">
                <a:latin typeface="Arial" pitchFamily="34" charset="0"/>
                <a:ea typeface="ＭＳ Ｐゴシック" pitchFamily="-128" charset="-128"/>
              </a:rPr>
              <a:pPr/>
              <a:t>9</a:t>
            </a:fld>
            <a:endParaRPr lang="en-US" smtClean="0">
              <a:latin typeface="Arial" pitchFamily="34" charset="0"/>
              <a:ea typeface="ＭＳ Ｐゴシック" pitchFamily="-128"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dirty="0" smtClean="0">
                <a:latin typeface="Arial" pitchFamily="34" charset="0"/>
              </a:rPr>
              <a:t>The listed skills are taught, practiced,</a:t>
            </a:r>
            <a:r>
              <a:rPr lang="en-US" baseline="0" dirty="0" smtClean="0">
                <a:latin typeface="Arial" pitchFamily="34" charset="0"/>
              </a:rPr>
              <a:t> and reinforced throughout all four courses in the Biomedical Sciences program. </a:t>
            </a:r>
          </a:p>
          <a:p>
            <a:endParaRPr lang="en-US" baseline="0" dirty="0" smtClean="0">
              <a:latin typeface="Arial" pitchFamily="34" charset="0"/>
            </a:endParaRPr>
          </a:p>
          <a:p>
            <a:r>
              <a:rPr lang="en-US" baseline="0" dirty="0" smtClean="0">
                <a:latin typeface="Arial" pitchFamily="34" charset="0"/>
              </a:rPr>
              <a:t>Skills listed:</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Work as a team member</a:t>
            </a:r>
          </a:p>
          <a:p>
            <a:pPr marL="342900" marR="0" lvl="0" indent="-342900" algn="l" defTabSz="914400" rtl="0" eaLnBrk="1" fontAlgn="base" latinLnBrk="0" hangingPunct="1">
              <a:lnSpc>
                <a:spcPct val="95000"/>
              </a:lnSpc>
              <a:spcBef>
                <a:spcPts val="9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Search and evaluate websites</a:t>
            </a:r>
          </a:p>
          <a:p>
            <a:pPr marL="342900" marR="0" lvl="0" indent="-342900" algn="l" defTabSz="914400" rtl="0" eaLnBrk="1" fontAlgn="base" latinLnBrk="0" hangingPunct="1">
              <a:lnSpc>
                <a:spcPct val="95000"/>
              </a:lnSpc>
              <a:spcBef>
                <a:spcPts val="9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Cite sources of information</a:t>
            </a:r>
          </a:p>
          <a:p>
            <a:pPr marL="342900" marR="0" lvl="0" indent="-342900" algn="l" defTabSz="914400" rtl="0" eaLnBrk="1" fontAlgn="base" latinLnBrk="0" hangingPunct="1">
              <a:lnSpc>
                <a:spcPct val="95000"/>
              </a:lnSpc>
              <a:spcBef>
                <a:spcPts val="9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Write summaries</a:t>
            </a:r>
          </a:p>
          <a:p>
            <a:pPr marL="342900" marR="0" lvl="0" indent="-342900" algn="l" defTabSz="914400" rtl="0" eaLnBrk="1" fontAlgn="base" latinLnBrk="0" hangingPunct="1">
              <a:lnSpc>
                <a:spcPct val="95000"/>
              </a:lnSpc>
              <a:spcBef>
                <a:spcPts val="9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Speak and present in front of multiple audiences</a:t>
            </a:r>
          </a:p>
          <a:p>
            <a:pPr marL="342900" marR="0" lvl="0" indent="-342900" algn="l" defTabSz="914400" rtl="0" eaLnBrk="1" fontAlgn="base" latinLnBrk="0" hangingPunct="1">
              <a:lnSpc>
                <a:spcPct val="100000"/>
              </a:lnSpc>
              <a:spcBef>
                <a:spcPct val="200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Design experiments</a:t>
            </a:r>
          </a:p>
          <a:p>
            <a:pPr marL="342900" marR="0" lvl="0" indent="-342900" algn="l" defTabSz="914400" rtl="0" eaLnBrk="1" fontAlgn="base" latinLnBrk="0" hangingPunct="1">
              <a:lnSpc>
                <a:spcPct val="95000"/>
              </a:lnSpc>
              <a:spcBef>
                <a:spcPts val="900"/>
              </a:spcBef>
              <a:spcAft>
                <a:spcPct val="0"/>
              </a:spcAft>
              <a:buClr>
                <a:srgbClr val="C00000"/>
              </a:buClr>
              <a:buSzTx/>
              <a:buFontTx/>
              <a:buChar char="•"/>
              <a:tabLst/>
              <a:defRPr/>
            </a:pPr>
            <a:r>
              <a:rPr kumimoji="0" lang="en-US" sz="1200" b="0" i="0" u="none" strike="noStrike" kern="0" cap="none" spc="0" normalizeH="0" baseline="0" noProof="0" dirty="0" smtClean="0">
                <a:ln>
                  <a:noFill/>
                </a:ln>
                <a:solidFill>
                  <a:srgbClr val="000000"/>
                </a:solidFill>
                <a:effectLst/>
                <a:uLnTx/>
                <a:uFillTx/>
                <a:latin typeface="Arial" pitchFamily="34" charset="0"/>
                <a:ea typeface="ＭＳ Ｐゴシック"/>
                <a:cs typeface="Arial" pitchFamily="34" charset="0"/>
              </a:rPr>
              <a:t>Make data charts and graphs</a:t>
            </a:r>
          </a:p>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99332" name="Slide Number Placeholder 3"/>
          <p:cNvSpPr>
            <a:spLocks noGrp="1"/>
          </p:cNvSpPr>
          <p:nvPr>
            <p:ph type="sldNum" sz="quarter" idx="5"/>
          </p:nvPr>
        </p:nvSpPr>
        <p:spPr>
          <a:noFill/>
        </p:spPr>
        <p:txBody>
          <a:bodyPr/>
          <a:lstStyle/>
          <a:p>
            <a:fld id="{E143DD22-EF73-4B3A-B7C4-0952FCDD42A3}" type="slidenum">
              <a:rPr lang="en-US" smtClean="0">
                <a:latin typeface="Arial" pitchFamily="34" charset="0"/>
                <a:ea typeface="ＭＳ Ｐゴシック" pitchFamily="34" charset="-128"/>
              </a:rPr>
              <a:pPr/>
              <a:t>13</a:t>
            </a:fld>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fld id="{1C246182-5F06-4DFA-A734-07E7F8327053}" type="slidenum">
              <a:rPr lang="en-US" smtClean="0">
                <a:latin typeface="Arial" pitchFamily="34" charset="0"/>
                <a:ea typeface="ＭＳ Ｐゴシック" pitchFamily="34" charset="-128"/>
              </a:rPr>
              <a:pPr/>
              <a:t>14</a:t>
            </a:fld>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01380" name="Slide Number Placeholder 3"/>
          <p:cNvSpPr>
            <a:spLocks noGrp="1"/>
          </p:cNvSpPr>
          <p:nvPr>
            <p:ph type="sldNum" sz="quarter" idx="5"/>
          </p:nvPr>
        </p:nvSpPr>
        <p:spPr>
          <a:noFill/>
        </p:spPr>
        <p:txBody>
          <a:bodyPr/>
          <a:lstStyle/>
          <a:p>
            <a:fld id="{858E1C96-E538-47F3-BBE9-362997043B4F}" type="slidenum">
              <a:rPr lang="en-US" smtClean="0">
                <a:latin typeface="Arial" pitchFamily="34" charset="0"/>
                <a:ea typeface="ＭＳ Ｐゴシック" pitchFamily="34" charset="-128"/>
              </a:rPr>
              <a:pPr/>
              <a:t>15</a:t>
            </a:fld>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7" name="Content Placeholder 2"/>
          <p:cNvSpPr>
            <a:spLocks noGrp="1"/>
          </p:cNvSpPr>
          <p:nvPr>
            <p:ph idx="13"/>
          </p:nvPr>
        </p:nvSpPr>
        <p:spPr>
          <a:xfrm>
            <a:off x="704850" y="1986665"/>
            <a:ext cx="7772400" cy="4267200"/>
          </a:xfrm>
        </p:spPr>
        <p:txBody>
          <a:bodyPr/>
          <a:lstStyle>
            <a:lvl1pPr>
              <a:spcBef>
                <a:spcPts val="9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05928"/>
            <a:ext cx="8001000" cy="609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94444" y="1981200"/>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78076" y="1978025"/>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ea typeface="ＭＳ Ｐゴシック" pitchFamily="-128" charset="-128"/>
                <a:cs typeface="+mn-cs"/>
              </a:defRPr>
            </a:lvl1pPr>
          </a:lstStyle>
          <a:p>
            <a:pPr>
              <a:defRPr/>
            </a:pPr>
            <a:fld id="{5BC028D2-4E35-4B3B-9887-B16503CF2F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07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2362200" cy="457200"/>
          </a:xfrm>
          <a:prstGeom prst="rect">
            <a:avLst/>
          </a:prstGeom>
        </p:spPr>
        <p:txBody>
          <a:bodyPr/>
          <a:lstStyle>
            <a:lvl1pPr>
              <a:defRPr>
                <a:latin typeface="Arial" charset="0"/>
                <a:ea typeface="ＭＳ Ｐゴシック" charset="-128"/>
                <a:cs typeface="+mn-cs"/>
              </a:defRPr>
            </a:lvl1pPr>
          </a:lstStyle>
          <a:p>
            <a:pPr>
              <a:defRPr/>
            </a:pPr>
            <a:fld id="{67E2A507-FD0E-4D1B-B060-C361996C8B04}" type="slidenum">
              <a:rPr lang="en-US"/>
              <a:pPr>
                <a:defRPr/>
              </a:pPr>
              <a:t>‹#›</a:t>
            </a:fld>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pitchFamily="34" charset="0"/>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Arial" pitchFamily="34" charset="0"/>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cs typeface="Arial" pitchFamily="34" charset="0"/>
              </a:defRPr>
            </a:lvl1pPr>
          </a:lstStyle>
          <a:p>
            <a:pPr>
              <a:defRPr/>
            </a:pPr>
            <a:fld id="{C1525D68-27C2-4D8E-817B-9814782CF4E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76200"/>
            <a:ext cx="8001000" cy="1216025"/>
          </a:xfrm>
        </p:spPr>
        <p:txBody>
          <a:bodyPr/>
          <a:lstStyle/>
          <a:p>
            <a:r>
              <a:rPr lang="en-US"/>
              <a:t>Click to edit Master title style</a:t>
            </a:r>
          </a:p>
        </p:txBody>
      </p:sp>
      <p:sp>
        <p:nvSpPr>
          <p:cNvPr id="3" name="Content Placeholder 2"/>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67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7" name="Content Placeholder 2"/>
          <p:cNvSpPr>
            <a:spLocks noGrp="1"/>
          </p:cNvSpPr>
          <p:nvPr>
            <p:ph idx="13"/>
          </p:nvPr>
        </p:nvSpPr>
        <p:spPr>
          <a:xfrm>
            <a:off x="704850" y="1986665"/>
            <a:ext cx="7772400" cy="4267200"/>
          </a:xfrm>
        </p:spPr>
        <p:txBody>
          <a:bodyPr/>
          <a:lstStyle>
            <a:lvl1pPr>
              <a:spcBef>
                <a:spcPts val="9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05928"/>
            <a:ext cx="8001000" cy="60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4444" y="1981200"/>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78076" y="1978025"/>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400800"/>
            <a:ext cx="19050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76200"/>
            <a:ext cx="8001000" cy="1216025"/>
          </a:xfrm>
        </p:spPr>
        <p:txBody>
          <a:bodyPr/>
          <a:lstStyle/>
          <a:p>
            <a:r>
              <a:rPr lang="en-US"/>
              <a:t>Click to edit Master title style</a:t>
            </a:r>
          </a:p>
        </p:txBody>
      </p:sp>
      <p:sp>
        <p:nvSpPr>
          <p:cNvPr id="3" name="Content Placeholder 2"/>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67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ea typeface="ＭＳ Ｐゴシック" pitchFamily="-128" charset="-128"/>
                <a:cs typeface="+mn-cs"/>
              </a:defRPr>
            </a:lvl1pPr>
          </a:lstStyle>
          <a:p>
            <a:pPr>
              <a:defRPr/>
            </a:pPr>
            <a:fld id="{5BC028D2-4E35-4B3B-9887-B16503CF2F8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pitchFamily="34" charset="0"/>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Arial" pitchFamily="34" charset="0"/>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cs typeface="Arial" pitchFamily="34" charset="0"/>
              </a:defRPr>
            </a:lvl1pPr>
          </a:lstStyle>
          <a:p>
            <a:pPr>
              <a:defRPr/>
            </a:pPr>
            <a:fld id="{C1525D68-27C2-4D8E-817B-9814782CF4E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07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2362200" cy="457200"/>
          </a:xfrm>
          <a:prstGeom prst="rect">
            <a:avLst/>
          </a:prstGeom>
        </p:spPr>
        <p:txBody>
          <a:bodyPr/>
          <a:lstStyle>
            <a:lvl1pPr>
              <a:defRPr>
                <a:latin typeface="Arial" charset="0"/>
                <a:ea typeface="ＭＳ Ｐゴシック" charset="-128"/>
                <a:cs typeface="+mn-cs"/>
              </a:defRPr>
            </a:lvl1pPr>
          </a:lstStyle>
          <a:p>
            <a:pPr>
              <a:defRPr/>
            </a:pPr>
            <a:fld id="{67E2A507-FD0E-4D1B-B060-C361996C8B04}" type="slidenum">
              <a:rPr lang="en-US"/>
              <a:pPr>
                <a:defRPr/>
              </a:pPr>
              <a:t>‹#›</a:t>
            </a:fld>
            <a:endParaRPr lang="en-US"/>
          </a:p>
        </p:txBody>
      </p:sp>
    </p:spTree>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05928"/>
            <a:ext cx="8001000" cy="609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94444" y="1981200"/>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78076" y="1978025"/>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3"/>
          </p:nvPr>
        </p:nvSpPr>
        <p:spPr>
          <a:xfrm>
            <a:off x="685800" y="6400800"/>
            <a:ext cx="1905000" cy="3048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4"/>
          </p:nvPr>
        </p:nvSpPr>
        <p:spPr>
          <a:xfrm>
            <a:off x="3124200" y="6400800"/>
            <a:ext cx="2895600" cy="30480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7" name="Content Placeholder 2"/>
          <p:cNvSpPr>
            <a:spLocks noGrp="1"/>
          </p:cNvSpPr>
          <p:nvPr>
            <p:ph idx="13"/>
          </p:nvPr>
        </p:nvSpPr>
        <p:spPr>
          <a:xfrm>
            <a:off x="704850" y="1986665"/>
            <a:ext cx="7772400" cy="4267200"/>
          </a:xfrm>
        </p:spPr>
        <p:txBody>
          <a:bodyPr/>
          <a:lstStyle>
            <a:lvl1pPr>
              <a:spcBef>
                <a:spcPts val="9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ECTION ">
    <p:spTree>
      <p:nvGrpSpPr>
        <p:cNvPr id="1" name=""/>
        <p:cNvGrpSpPr/>
        <p:nvPr/>
      </p:nvGrpSpPr>
      <p:grpSpPr>
        <a:xfrm>
          <a:off x="0" y="0"/>
          <a:ext cx="0" cy="0"/>
          <a:chOff x="0" y="0"/>
          <a:chExt cx="0" cy="0"/>
        </a:xfrm>
      </p:grpSpPr>
      <p:pic>
        <p:nvPicPr>
          <p:cNvPr id="3" name="Picture 6" descr="ppt_background"/>
          <p:cNvPicPr>
            <a:picLocks noChangeAspect="1" noChangeArrowheads="1"/>
          </p:cNvPicPr>
          <p:nvPr userDrawn="1"/>
        </p:nvPicPr>
        <p:blipFill>
          <a:blip r:embed="rId2" cstate="print"/>
          <a:srcRect/>
          <a:stretch>
            <a:fillRect/>
          </a:stretch>
        </p:blipFill>
        <p:spPr bwMode="auto">
          <a:xfrm>
            <a:off x="-381000" y="-38100"/>
            <a:ext cx="9906000" cy="6934200"/>
          </a:xfrm>
          <a:prstGeom prst="rect">
            <a:avLst/>
          </a:prstGeom>
          <a:noFill/>
          <a:ln w="9525">
            <a:noFill/>
            <a:miter lim="800000"/>
            <a:headEnd/>
            <a:tailEnd/>
          </a:ln>
        </p:spPr>
      </p:pic>
      <p:sp>
        <p:nvSpPr>
          <p:cNvPr id="2" name="Title 1"/>
          <p:cNvSpPr>
            <a:spLocks noGrp="1"/>
          </p:cNvSpPr>
          <p:nvPr>
            <p:ph type="title"/>
          </p:nvPr>
        </p:nvSpPr>
        <p:spPr>
          <a:xfrm>
            <a:off x="685800" y="3108960"/>
            <a:ext cx="7772400" cy="609600"/>
          </a:xfrm>
        </p:spPr>
        <p:txBody>
          <a:bodyPr/>
          <a:lstStyle>
            <a:lvl1pPr algn="ctr">
              <a:defRPr>
                <a:solidFill>
                  <a:schemeClr val="bg1"/>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400800"/>
            <a:ext cx="19050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76200"/>
            <a:ext cx="8001000" cy="1216025"/>
          </a:xfrm>
        </p:spPr>
        <p:txBody>
          <a:bodyPr/>
          <a:lstStyle/>
          <a:p>
            <a:r>
              <a:rPr lang="en-US"/>
              <a:t>Click to edit Master title style</a:t>
            </a:r>
          </a:p>
        </p:txBody>
      </p:sp>
      <p:sp>
        <p:nvSpPr>
          <p:cNvPr id="3" name="Content Placeholder 2"/>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67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460488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os">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dirty="0"/>
          </a:p>
        </p:txBody>
      </p:sp>
      <p:sp>
        <p:nvSpPr>
          <p:cNvPr id="7" name="Content Placeholder 2"/>
          <p:cNvSpPr>
            <a:spLocks noGrp="1"/>
          </p:cNvSpPr>
          <p:nvPr>
            <p:ph idx="13"/>
          </p:nvPr>
        </p:nvSpPr>
        <p:spPr>
          <a:xfrm>
            <a:off x="704850" y="1986665"/>
            <a:ext cx="7772400" cy="4267200"/>
          </a:xfrm>
        </p:spPr>
        <p:txBody>
          <a:bodyPr/>
          <a:lstStyle>
            <a:lvl1pPr>
              <a:spcBef>
                <a:spcPts val="9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05928"/>
            <a:ext cx="8001000" cy="60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4444" y="1981200"/>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2"/>
          </p:nvPr>
        </p:nvSpPr>
        <p:spPr>
          <a:xfrm>
            <a:off x="4678076" y="1978025"/>
            <a:ext cx="3810000" cy="4267200"/>
          </a:xfrm>
        </p:spPr>
        <p:txBody>
          <a:bodyPr/>
          <a:lstStyle>
            <a:lvl1pPr>
              <a:defRPr sz="1800"/>
            </a:lvl1pPr>
            <a:lvl2pPr>
              <a:defRPr sz="16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53589"/>
            <a:ext cx="8001000" cy="6096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5800" y="1685108"/>
            <a:ext cx="7772400" cy="4275906"/>
          </a:xfrm>
        </p:spPr>
        <p:txBody>
          <a:bodyPr/>
          <a:lstStyle>
            <a:lvl1pPr marL="0" indent="0">
              <a:spcAft>
                <a:spcPts val="800"/>
              </a:spcAft>
              <a:buFontTx/>
              <a:buNone/>
              <a:defRPr b="1"/>
            </a:lvl1pPr>
            <a:lvl2pPr marL="339725" indent="-339725">
              <a:spcBef>
                <a:spcPts val="300"/>
              </a:spcBef>
              <a:buFont typeface="Arial" pitchFamily="34" charset="0"/>
              <a:buChar char="•"/>
              <a:defRPr sz="1800"/>
            </a:lvl2pPr>
            <a:lvl3pPr marL="627063" indent="-287338">
              <a:spcBef>
                <a:spcPts val="300"/>
              </a:spcBef>
              <a:buFont typeface="Century Gothic" pitchFamily="34" charset="0"/>
              <a:buChar char="–"/>
              <a:defRPr sz="1600"/>
            </a:lvl3pPr>
            <a:lvl4pPr marL="914400" indent="-287338">
              <a:spcBef>
                <a:spcPts val="300"/>
              </a:spcBef>
              <a:buFont typeface="Arial" pitchFamily="34" charset="0"/>
              <a:buChar char="•"/>
              <a:defRPr sz="1600"/>
            </a:lvl4pPr>
            <a:lvl5pPr marL="1319213" indent="-287338">
              <a:spcBef>
                <a:spcPts val="300"/>
              </a:spcBef>
              <a:buFont typeface="Century Gothic"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400800"/>
            <a:ext cx="1905000" cy="3048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74675" y="76200"/>
            <a:ext cx="8001000" cy="1216025"/>
          </a:xfrm>
        </p:spPr>
        <p:txBody>
          <a:bodyPr/>
          <a:lstStyle/>
          <a:p>
            <a:r>
              <a:rPr lang="en-US"/>
              <a:t>Click to edit Master title style</a:t>
            </a:r>
          </a:p>
        </p:txBody>
      </p:sp>
      <p:sp>
        <p:nvSpPr>
          <p:cNvPr id="3" name="Content Placeholder 2"/>
          <p:cNvSpPr>
            <a:spLocks noGrp="1"/>
          </p:cNvSpPr>
          <p:nvPr>
            <p:ph sz="quarter" idx="1"/>
          </p:nvPr>
        </p:nvSpPr>
        <p:spPr>
          <a:xfrm>
            <a:off x="5667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67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ＭＳ Ｐゴシック" pitchFamily="-128"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ea typeface="ＭＳ Ｐゴシック" pitchFamily="-128" charset="-128"/>
                <a:cs typeface="+mn-cs"/>
              </a:defRPr>
            </a:lvl1pPr>
          </a:lstStyle>
          <a:p>
            <a:pPr>
              <a:defRPr/>
            </a:pPr>
            <a:fld id="{5BC028D2-4E35-4B3B-9887-B16503CF2F8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cs typeface="Arial" pitchFamily="34" charset="0"/>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cs typeface="Arial" pitchFamily="34" charset="0"/>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cs typeface="Arial" pitchFamily="34" charset="0"/>
              </a:defRPr>
            </a:lvl1pPr>
          </a:lstStyle>
          <a:p>
            <a:pPr>
              <a:defRPr/>
            </a:pPr>
            <a:fld id="{C1525D68-27C2-4D8E-817B-9814782CF4E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077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128"/>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2362200" cy="457200"/>
          </a:xfrm>
          <a:prstGeom prst="rect">
            <a:avLst/>
          </a:prstGeom>
        </p:spPr>
        <p:txBody>
          <a:bodyPr/>
          <a:lstStyle>
            <a:lvl1pPr>
              <a:defRPr>
                <a:latin typeface="Arial" charset="0"/>
                <a:ea typeface="ＭＳ Ｐゴシック" charset="-128"/>
                <a:cs typeface="+mn-cs"/>
              </a:defRPr>
            </a:lvl1pPr>
          </a:lstStyle>
          <a:p>
            <a:pPr>
              <a:defRPr/>
            </a:pPr>
            <a:fld id="{67E2A507-FD0E-4D1B-B060-C361996C8B04}" type="slidenum">
              <a:rPr lang="en-US"/>
              <a:pPr>
                <a:defRPr/>
              </a:pPr>
              <a:t>‹#›</a:t>
            </a:fld>
            <a:endParaRPr lang="en-US"/>
          </a:p>
        </p:txBody>
      </p:sp>
    </p:spTree>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ECTION ">
    <p:spTree>
      <p:nvGrpSpPr>
        <p:cNvPr id="1" name=""/>
        <p:cNvGrpSpPr/>
        <p:nvPr/>
      </p:nvGrpSpPr>
      <p:grpSpPr>
        <a:xfrm>
          <a:off x="0" y="0"/>
          <a:ext cx="0" cy="0"/>
          <a:chOff x="0" y="0"/>
          <a:chExt cx="0" cy="0"/>
        </a:xfrm>
      </p:grpSpPr>
      <p:pic>
        <p:nvPicPr>
          <p:cNvPr id="3" name="Picture 6" descr="ppt_background"/>
          <p:cNvPicPr>
            <a:picLocks noChangeAspect="1" noChangeArrowheads="1"/>
          </p:cNvPicPr>
          <p:nvPr userDrawn="1"/>
        </p:nvPicPr>
        <p:blipFill>
          <a:blip r:embed="rId2" cstate="print"/>
          <a:srcRect/>
          <a:stretch>
            <a:fillRect/>
          </a:stretch>
        </p:blipFill>
        <p:spPr bwMode="auto">
          <a:xfrm>
            <a:off x="-381000" y="-38100"/>
            <a:ext cx="9906000" cy="6934200"/>
          </a:xfrm>
          <a:prstGeom prst="rect">
            <a:avLst/>
          </a:prstGeom>
          <a:noFill/>
          <a:ln w="9525">
            <a:noFill/>
            <a:miter lim="800000"/>
            <a:headEnd/>
            <a:tailEnd/>
          </a:ln>
        </p:spPr>
      </p:pic>
      <p:sp>
        <p:nvSpPr>
          <p:cNvPr id="2" name="Title 1"/>
          <p:cNvSpPr>
            <a:spLocks noGrp="1"/>
          </p:cNvSpPr>
          <p:nvPr>
            <p:ph type="title"/>
          </p:nvPr>
        </p:nvSpPr>
        <p:spPr>
          <a:xfrm>
            <a:off x="685800" y="3108960"/>
            <a:ext cx="7772400" cy="609600"/>
          </a:xfrm>
        </p:spPr>
        <p:txBody>
          <a:bodyPr/>
          <a:lstStyle>
            <a:lvl1pPr algn="ctr">
              <a:defRPr>
                <a:solidFill>
                  <a:schemeClr val="bg1"/>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4.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3.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3075"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7" descr="PLTW_Logo_Print Final"/>
          <p:cNvPicPr>
            <a:picLocks noChangeAspect="1" noChangeArrowheads="1"/>
          </p:cNvPicPr>
          <p:nvPr/>
        </p:nvPicPr>
        <p:blipFill>
          <a:blip r:embed="rId18" cstate="print"/>
          <a:srcRect/>
          <a:stretch>
            <a:fillRect/>
          </a:stretch>
        </p:blipFill>
        <p:spPr bwMode="auto">
          <a:xfrm>
            <a:off x="381000" y="0"/>
            <a:ext cx="1905000" cy="815975"/>
          </a:xfrm>
          <a:prstGeom prst="rect">
            <a:avLst/>
          </a:prstGeom>
          <a:noFill/>
          <a:ln w="9525">
            <a:noFill/>
            <a:miter lim="800000"/>
            <a:headEnd/>
            <a:tailEnd/>
          </a:ln>
        </p:spPr>
      </p:pic>
      <p:sp>
        <p:nvSpPr>
          <p:cNvPr id="1034" name="Line 10"/>
          <p:cNvSpPr>
            <a:spLocks noChangeShapeType="1"/>
          </p:cNvSpPr>
          <p:nvPr/>
        </p:nvSpPr>
        <p:spPr bwMode="auto">
          <a:xfrm>
            <a:off x="457200" y="762000"/>
            <a:ext cx="8229600" cy="0"/>
          </a:xfrm>
          <a:prstGeom prst="line">
            <a:avLst/>
          </a:prstGeom>
          <a:noFill/>
          <a:ln w="9525">
            <a:solidFill>
              <a:schemeClr val="bg2"/>
            </a:solidFill>
            <a:round/>
            <a:headEnd/>
            <a:tailEnd/>
          </a:ln>
        </p:spPr>
        <p:txBody>
          <a:bodyPr wrap="none" anchor="ctr"/>
          <a:lstStyle/>
          <a:p>
            <a:pPr>
              <a:defRPr/>
            </a:pPr>
            <a:endParaRPr lang="en-US">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7" r:id="rId12"/>
    <p:sldLayoutId id="2147483928" r:id="rId13"/>
    <p:sldLayoutId id="2147483929" r:id="rId14"/>
    <p:sldLayoutId id="2147483930" r:id="rId15"/>
    <p:sldLayoutId id="2147483924" r:id="rId16"/>
  </p:sldLayoutIdLst>
  <p:txStyles>
    <p:titleStyle>
      <a:lvl1pPr algn="l" rtl="0" eaLnBrk="0" fontAlgn="base" hangingPunct="0">
        <a:spcBef>
          <a:spcPct val="0"/>
        </a:spcBef>
        <a:spcAft>
          <a:spcPct val="0"/>
        </a:spcAft>
        <a:defRPr sz="2300">
          <a:solidFill>
            <a:srgbClr val="1D2F86"/>
          </a:solidFill>
          <a:latin typeface="+mj-lt"/>
          <a:ea typeface="+mj-ea"/>
          <a:cs typeface="+mj-cs"/>
        </a:defRPr>
      </a:lvl1pPr>
      <a:lvl2pPr algn="l" rtl="0" eaLnBrk="0" fontAlgn="base" hangingPunct="0">
        <a:spcBef>
          <a:spcPct val="0"/>
        </a:spcBef>
        <a:spcAft>
          <a:spcPct val="0"/>
        </a:spcAft>
        <a:defRPr sz="2300">
          <a:solidFill>
            <a:srgbClr val="1D2F86"/>
          </a:solidFill>
          <a:latin typeface="Interstate-Regular" pitchFamily="112" charset="0"/>
          <a:ea typeface="ＭＳ Ｐゴシック"/>
          <a:cs typeface="ＭＳ Ｐゴシック"/>
        </a:defRPr>
      </a:lvl2pPr>
      <a:lvl3pPr algn="l" rtl="0" eaLnBrk="0" fontAlgn="base" hangingPunct="0">
        <a:spcBef>
          <a:spcPct val="0"/>
        </a:spcBef>
        <a:spcAft>
          <a:spcPct val="0"/>
        </a:spcAft>
        <a:defRPr sz="2300">
          <a:solidFill>
            <a:srgbClr val="1D2F86"/>
          </a:solidFill>
          <a:latin typeface="Interstate-Regular" pitchFamily="112" charset="0"/>
          <a:ea typeface="ＭＳ Ｐゴシック"/>
          <a:cs typeface="ＭＳ Ｐゴシック"/>
        </a:defRPr>
      </a:lvl3pPr>
      <a:lvl4pPr algn="l" rtl="0" eaLnBrk="0" fontAlgn="base" hangingPunct="0">
        <a:spcBef>
          <a:spcPct val="0"/>
        </a:spcBef>
        <a:spcAft>
          <a:spcPct val="0"/>
        </a:spcAft>
        <a:defRPr sz="2300">
          <a:solidFill>
            <a:srgbClr val="1D2F86"/>
          </a:solidFill>
          <a:latin typeface="Interstate-Regular" pitchFamily="112" charset="0"/>
          <a:ea typeface="ＭＳ Ｐゴシック"/>
          <a:cs typeface="ＭＳ Ｐゴシック"/>
        </a:defRPr>
      </a:lvl4pPr>
      <a:lvl5pPr algn="l" rtl="0" eaLnBrk="0" fontAlgn="base" hangingPunct="0">
        <a:spcBef>
          <a:spcPct val="0"/>
        </a:spcBef>
        <a:spcAft>
          <a:spcPct val="0"/>
        </a:spcAft>
        <a:defRPr sz="2300">
          <a:solidFill>
            <a:srgbClr val="1D2F86"/>
          </a:solidFill>
          <a:latin typeface="Interstate-Regular" pitchFamily="112" charset="0"/>
          <a:ea typeface="ＭＳ Ｐゴシック"/>
          <a:cs typeface="ＭＳ Ｐゴシック"/>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9pPr>
    </p:titleStyle>
    <p:bodyStyle>
      <a:lvl1pPr marL="342900" indent="-342900" algn="l" rtl="0" eaLnBrk="0" fontAlgn="base" hangingPunct="0">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B60E20"/>
        </a:buClr>
        <a:buChar char="–"/>
        <a:defRPr sz="2500">
          <a:solidFill>
            <a:schemeClr val="tx1"/>
          </a:solidFill>
          <a:latin typeface="+mn-lt"/>
          <a:ea typeface="+mn-ea"/>
          <a:cs typeface="+mn-cs"/>
        </a:defRPr>
      </a:lvl2pPr>
      <a:lvl3pPr marL="1143000" indent="-228600" algn="l" rtl="0" eaLnBrk="0" fontAlgn="base" hangingPunct="0">
        <a:spcBef>
          <a:spcPct val="20000"/>
        </a:spcBef>
        <a:spcAft>
          <a:spcPct val="0"/>
        </a:spcAft>
        <a:buClr>
          <a:srgbClr val="B60E20"/>
        </a:buClr>
        <a:buChar char="•"/>
        <a:defRPr sz="2100">
          <a:solidFill>
            <a:schemeClr val="tx1"/>
          </a:solidFill>
          <a:latin typeface="+mn-lt"/>
          <a:ea typeface="+mn-ea"/>
          <a:cs typeface="+mn-cs"/>
        </a:defRPr>
      </a:lvl3pPr>
      <a:lvl4pPr marL="1600200" indent="-228600" algn="l" rtl="0" eaLnBrk="0" fontAlgn="base" hangingPunct="0">
        <a:spcBef>
          <a:spcPct val="20000"/>
        </a:spcBef>
        <a:spcAft>
          <a:spcPct val="0"/>
        </a:spcAft>
        <a:buClr>
          <a:srgbClr val="B60E20"/>
        </a:buClr>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B60E20"/>
        </a:buClr>
        <a:buChar char="»"/>
        <a:defRPr sz="1700">
          <a:solidFill>
            <a:schemeClr val="tx1"/>
          </a:solidFill>
          <a:latin typeface="+mn-lt"/>
          <a:ea typeface="+mn-ea"/>
          <a:cs typeface="+mn-cs"/>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PLTW_Logo_Print Final"/>
          <p:cNvPicPr>
            <a:picLocks noChangeAspect="1" noChangeArrowheads="1"/>
          </p:cNvPicPr>
          <p:nvPr/>
        </p:nvPicPr>
        <p:blipFill>
          <a:blip r:embed="rId21" cstate="print"/>
          <a:srcRect/>
          <a:stretch>
            <a:fillRect/>
          </a:stretch>
        </p:blipFill>
        <p:spPr bwMode="auto">
          <a:xfrm>
            <a:off x="381000" y="0"/>
            <a:ext cx="1905000" cy="815975"/>
          </a:xfrm>
          <a:prstGeom prst="rect">
            <a:avLst/>
          </a:prstGeom>
          <a:noFill/>
          <a:ln w="9525">
            <a:noFill/>
            <a:miter lim="800000"/>
            <a:headEnd/>
            <a:tailEnd/>
          </a:ln>
        </p:spPr>
      </p:pic>
      <p:sp>
        <p:nvSpPr>
          <p:cNvPr id="1034" name="Line 10"/>
          <p:cNvSpPr>
            <a:spLocks noChangeShapeType="1"/>
          </p:cNvSpPr>
          <p:nvPr/>
        </p:nvSpPr>
        <p:spPr bwMode="auto">
          <a:xfrm>
            <a:off x="457200" y="762000"/>
            <a:ext cx="8229600" cy="0"/>
          </a:xfrm>
          <a:prstGeom prst="line">
            <a:avLst/>
          </a:prstGeom>
          <a:noFill/>
          <a:ln w="9525">
            <a:solidFill>
              <a:schemeClr val="bg2"/>
            </a:solidFill>
            <a:round/>
            <a:headEnd/>
            <a:tailEnd/>
          </a:ln>
        </p:spPr>
        <p:txBody>
          <a:bodyPr wrap="none" anchor="ctr"/>
          <a:lstStyle/>
          <a:p>
            <a:pPr>
              <a:defRPr/>
            </a:pPr>
            <a:endParaRPr lang="en-US">
              <a:latin typeface="Arial" charset="0"/>
              <a:ea typeface="+mn-ea"/>
              <a:cs typeface="+mn-cs"/>
            </a:endParaRPr>
          </a:p>
        </p:txBody>
      </p:sp>
      <p:sp>
        <p:nvSpPr>
          <p:cNvPr id="6" name="Line 10"/>
          <p:cNvSpPr>
            <a:spLocks noChangeShapeType="1"/>
          </p:cNvSpPr>
          <p:nvPr userDrawn="1"/>
        </p:nvSpPr>
        <p:spPr bwMode="auto">
          <a:xfrm>
            <a:off x="457200" y="709613"/>
            <a:ext cx="8229600" cy="0"/>
          </a:xfrm>
          <a:prstGeom prst="line">
            <a:avLst/>
          </a:prstGeom>
          <a:noFill/>
          <a:ln w="9525">
            <a:solidFill>
              <a:schemeClr val="bg2"/>
            </a:solidFill>
            <a:round/>
            <a:headEnd/>
            <a:tailEnd/>
          </a:ln>
        </p:spPr>
        <p:txBody>
          <a:bodyPr wrap="none" anchor="ctr"/>
          <a:lstStyle/>
          <a:p>
            <a:pPr eaLnBrk="0" hangingPunct="0">
              <a:defRPr/>
            </a:pPr>
            <a:endParaRPr lang="en-US">
              <a:ea typeface="ＭＳ Ｐゴシック" pitchFamily="112" charset="-128"/>
              <a:cs typeface="+mn-cs"/>
            </a:endParaRPr>
          </a:p>
        </p:txBody>
      </p:sp>
      <p:pic>
        <p:nvPicPr>
          <p:cNvPr id="7" name="Picture 7" descr="PLTW_Logo_Print Final"/>
          <p:cNvPicPr>
            <a:picLocks noChangeAspect="1" noChangeArrowheads="1"/>
          </p:cNvPicPr>
          <p:nvPr userDrawn="1"/>
        </p:nvPicPr>
        <p:blipFill>
          <a:blip r:embed="rId22" cstate="print"/>
          <a:srcRect/>
          <a:stretch>
            <a:fillRect/>
          </a:stretch>
        </p:blipFill>
        <p:spPr bwMode="auto">
          <a:xfrm>
            <a:off x="7067550" y="6118225"/>
            <a:ext cx="1704975" cy="731838"/>
          </a:xfrm>
          <a:prstGeom prst="rect">
            <a:avLst/>
          </a:prstGeom>
          <a:noFill/>
          <a:ln w="9525">
            <a:noFill/>
            <a:miter lim="800000"/>
            <a:headEnd/>
            <a:tailEnd/>
          </a:ln>
        </p:spPr>
      </p:pic>
      <p:pic>
        <p:nvPicPr>
          <p:cNvPr id="8" name="Picture 11" descr="pltw_symposium_logo_alt..ai"/>
          <p:cNvPicPr>
            <a:picLocks noChangeAspect="1"/>
          </p:cNvPicPr>
          <p:nvPr userDrawn="1"/>
        </p:nvPicPr>
        <p:blipFill>
          <a:blip r:embed="rId23" cstate="print"/>
          <a:srcRect/>
          <a:stretch>
            <a:fillRect/>
          </a:stretch>
        </p:blipFill>
        <p:spPr bwMode="auto">
          <a:xfrm>
            <a:off x="147638" y="-12700"/>
            <a:ext cx="4008437" cy="728663"/>
          </a:xfrm>
          <a:prstGeom prst="rect">
            <a:avLst/>
          </a:prstGeom>
          <a:noFill/>
          <a:ln w="9525">
            <a:noFill/>
            <a:miter lim="800000"/>
            <a:headEnd/>
            <a:tailEnd/>
          </a:ln>
        </p:spPr>
      </p:pic>
      <p:pic>
        <p:nvPicPr>
          <p:cNvPr id="9" name="Picture 12" descr="pltw_symposium_type_.ai"/>
          <p:cNvPicPr>
            <a:picLocks noChangeAspect="1"/>
          </p:cNvPicPr>
          <p:nvPr userDrawn="1"/>
        </p:nvPicPr>
        <p:blipFill>
          <a:blip r:embed="rId24" cstate="print"/>
          <a:srcRect/>
          <a:stretch>
            <a:fillRect/>
          </a:stretch>
        </p:blipFill>
        <p:spPr bwMode="auto">
          <a:xfrm>
            <a:off x="5089525" y="293688"/>
            <a:ext cx="3632200"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26" r:id="rId17"/>
    <p:sldLayoutId id="2147483932" r:id="rId18"/>
    <p:sldLayoutId id="2147483935" r:id="rId19"/>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300">
          <a:solidFill>
            <a:srgbClr val="1D2F86"/>
          </a:solidFill>
          <a:latin typeface="+mj-lt"/>
          <a:ea typeface="+mj-ea"/>
          <a:cs typeface="+mj-cs"/>
        </a:defRPr>
      </a:lvl1pPr>
      <a:lvl2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2pPr>
      <a:lvl3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3pPr>
      <a:lvl4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4pPr>
      <a:lvl5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9pPr>
    </p:titleStyle>
    <p:bodyStyle>
      <a:lvl1pPr marL="342900" indent="-342900" algn="l" rtl="0" eaLnBrk="1" fontAlgn="base" hangingPunct="1">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B60E20"/>
        </a:buClr>
        <a:buChar char="–"/>
        <a:defRPr sz="2500">
          <a:solidFill>
            <a:schemeClr val="tx1"/>
          </a:solidFill>
          <a:latin typeface="+mn-lt"/>
          <a:ea typeface="+mn-ea"/>
          <a:cs typeface="+mn-cs"/>
        </a:defRPr>
      </a:lvl2pPr>
      <a:lvl3pPr marL="1143000" indent="-228600" algn="l" rtl="0" eaLnBrk="1" fontAlgn="base" hangingPunct="1">
        <a:spcBef>
          <a:spcPct val="20000"/>
        </a:spcBef>
        <a:spcAft>
          <a:spcPct val="0"/>
        </a:spcAft>
        <a:buClr>
          <a:srgbClr val="B60E20"/>
        </a:buClr>
        <a:buChar char="•"/>
        <a:defRPr sz="2100">
          <a:solidFill>
            <a:schemeClr val="tx1"/>
          </a:solidFill>
          <a:latin typeface="+mn-lt"/>
          <a:ea typeface="+mn-ea"/>
          <a:cs typeface="+mn-cs"/>
        </a:defRPr>
      </a:lvl3pPr>
      <a:lvl4pPr marL="1600200" indent="-228600" algn="l" rtl="0" eaLnBrk="1" fontAlgn="base" hangingPunct="1">
        <a:spcBef>
          <a:spcPct val="20000"/>
        </a:spcBef>
        <a:spcAft>
          <a:spcPct val="0"/>
        </a:spcAft>
        <a:buClr>
          <a:srgbClr val="B60E20"/>
        </a:buClr>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954088"/>
            <a:ext cx="8001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SLIDE TITLE</a:t>
            </a:r>
          </a:p>
        </p:txBody>
      </p:sp>
      <p:sp>
        <p:nvSpPr>
          <p:cNvPr id="2051"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PLTW_Logo_Print Final"/>
          <p:cNvPicPr>
            <a:picLocks noChangeAspect="1" noChangeArrowheads="1"/>
          </p:cNvPicPr>
          <p:nvPr/>
        </p:nvPicPr>
        <p:blipFill>
          <a:blip r:embed="rId9" cstate="print"/>
          <a:srcRect/>
          <a:stretch>
            <a:fillRect/>
          </a:stretch>
        </p:blipFill>
        <p:spPr bwMode="auto">
          <a:xfrm>
            <a:off x="381000" y="0"/>
            <a:ext cx="1905000" cy="815975"/>
          </a:xfrm>
          <a:prstGeom prst="rect">
            <a:avLst/>
          </a:prstGeom>
          <a:noFill/>
          <a:ln w="9525">
            <a:noFill/>
            <a:miter lim="800000"/>
            <a:headEnd/>
            <a:tailEnd/>
          </a:ln>
        </p:spPr>
      </p:pic>
      <p:sp>
        <p:nvSpPr>
          <p:cNvPr id="1034" name="Line 10"/>
          <p:cNvSpPr>
            <a:spLocks noChangeShapeType="1"/>
          </p:cNvSpPr>
          <p:nvPr/>
        </p:nvSpPr>
        <p:spPr bwMode="auto">
          <a:xfrm>
            <a:off x="457200" y="762000"/>
            <a:ext cx="8229600" cy="0"/>
          </a:xfrm>
          <a:prstGeom prst="line">
            <a:avLst/>
          </a:prstGeom>
          <a:noFill/>
          <a:ln w="9525">
            <a:solidFill>
              <a:schemeClr val="bg2"/>
            </a:solidFill>
            <a:round/>
            <a:headEnd/>
            <a:tailEnd/>
          </a:ln>
        </p:spPr>
        <p:txBody>
          <a:bodyPr wrap="none" anchor="ctr"/>
          <a:lstStyle/>
          <a:p>
            <a:pPr eaLnBrk="0" hangingPunct="0">
              <a:defRPr/>
            </a:pPr>
            <a:endParaRPr lang="en-US" dirty="0">
              <a:latin typeface="Arial" charset="0"/>
              <a:ea typeface="ＭＳ Ｐゴシック" pitchFamily="112" charset="-128"/>
              <a:cs typeface="+mn-cs"/>
            </a:endParaRPr>
          </a:p>
        </p:txBody>
      </p:sp>
      <p:sp>
        <p:nvSpPr>
          <p:cNvPr id="1035" name="Rectangle 11"/>
          <p:cNvSpPr>
            <a:spLocks noChangeArrowheads="1"/>
          </p:cNvSpPr>
          <p:nvPr/>
        </p:nvSpPr>
        <p:spPr bwMode="auto">
          <a:xfrm>
            <a:off x="4076700" y="550863"/>
            <a:ext cx="4714875" cy="134937"/>
          </a:xfrm>
          <a:prstGeom prst="rect">
            <a:avLst/>
          </a:prstGeom>
          <a:noFill/>
          <a:ln w="9525">
            <a:noFill/>
            <a:miter lim="800000"/>
            <a:headEnd/>
            <a:tailEnd/>
          </a:ln>
        </p:spPr>
        <p:txBody>
          <a:bodyPr anchor="ctr"/>
          <a:lstStyle/>
          <a:p>
            <a:pPr algn="r">
              <a:defRPr/>
            </a:pPr>
            <a:endParaRPr lang="en-US" sz="1400">
              <a:solidFill>
                <a:schemeClr val="tx2"/>
              </a:solidFill>
              <a:latin typeface="Verdana"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1" r:id="rId3"/>
    <p:sldLayoutId id="2147483962" r:id="rId4"/>
    <p:sldLayoutId id="2147483963" r:id="rId5"/>
    <p:sldLayoutId id="2147483965" r:id="rId6"/>
    <p:sldLayoutId id="2147483988" r:id="rId7"/>
  </p:sldLayoutIdLst>
  <p:transition>
    <p:fade/>
  </p:transition>
  <p:txStyles>
    <p:titleStyle>
      <a:lvl1pPr algn="l" rtl="0" eaLnBrk="1" fontAlgn="base" hangingPunct="1">
        <a:spcBef>
          <a:spcPct val="0"/>
        </a:spcBef>
        <a:spcAft>
          <a:spcPct val="0"/>
        </a:spcAft>
        <a:defRPr sz="2400">
          <a:solidFill>
            <a:schemeClr val="tx2"/>
          </a:solidFill>
          <a:latin typeface="Arial"/>
          <a:ea typeface="+mj-ea"/>
          <a:cs typeface="Arial"/>
        </a:defRPr>
      </a:lvl1pPr>
      <a:lvl2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2pPr>
      <a:lvl3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3pPr>
      <a:lvl4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4pPr>
      <a:lvl5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9pPr>
    </p:titleStyle>
    <p:bodyStyle>
      <a:lvl1pPr marL="342900" indent="-342900" algn="l" rtl="0" eaLnBrk="1" fontAlgn="base" hangingPunct="1">
        <a:lnSpc>
          <a:spcPct val="95000"/>
        </a:lnSpc>
        <a:spcBef>
          <a:spcPct val="20000"/>
        </a:spcBef>
        <a:spcAft>
          <a:spcPct val="0"/>
        </a:spcAft>
        <a:buClr>
          <a:schemeClr val="accent1"/>
        </a:buClr>
        <a:buChar char="•"/>
        <a:defRPr sz="3200">
          <a:solidFill>
            <a:schemeClr val="tx1"/>
          </a:solidFill>
          <a:latin typeface="Georgia"/>
          <a:ea typeface="+mn-ea"/>
          <a:cs typeface="Georgia"/>
        </a:defRPr>
      </a:lvl1pPr>
      <a:lvl2pPr marL="742950" indent="-28575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2pPr>
      <a:lvl3pPr marL="11430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3pPr>
      <a:lvl4pPr marL="16002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4pPr>
      <a:lvl5pPr marL="20574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14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CLINK TO EDIT MASTER TITLE STYLE</a:t>
            </a:r>
          </a:p>
        </p:txBody>
      </p:sp>
      <p:sp>
        <p:nvSpPr>
          <p:cNvPr id="10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PLTW_Logo_Print Final"/>
          <p:cNvPicPr>
            <a:picLocks noChangeAspect="1" noChangeArrowheads="1"/>
          </p:cNvPicPr>
          <p:nvPr/>
        </p:nvPicPr>
        <p:blipFill>
          <a:blip r:embed="rId18" cstate="print"/>
          <a:srcRect/>
          <a:stretch>
            <a:fillRect/>
          </a:stretch>
        </p:blipFill>
        <p:spPr bwMode="auto">
          <a:xfrm>
            <a:off x="381000" y="0"/>
            <a:ext cx="1905000" cy="815975"/>
          </a:xfrm>
          <a:prstGeom prst="rect">
            <a:avLst/>
          </a:prstGeom>
          <a:noFill/>
          <a:ln w="9525">
            <a:noFill/>
            <a:miter lim="800000"/>
            <a:headEnd/>
            <a:tailEnd/>
          </a:ln>
        </p:spPr>
      </p:pic>
      <p:sp>
        <p:nvSpPr>
          <p:cNvPr id="1034" name="Line 10"/>
          <p:cNvSpPr>
            <a:spLocks noChangeShapeType="1"/>
          </p:cNvSpPr>
          <p:nvPr/>
        </p:nvSpPr>
        <p:spPr bwMode="auto">
          <a:xfrm>
            <a:off x="457200" y="762000"/>
            <a:ext cx="8229600" cy="0"/>
          </a:xfrm>
          <a:prstGeom prst="line">
            <a:avLst/>
          </a:prstGeom>
          <a:noFill/>
          <a:ln w="9525">
            <a:solidFill>
              <a:schemeClr val="bg2"/>
            </a:solidFill>
            <a:round/>
            <a:headEnd/>
            <a:tailEnd/>
          </a:ln>
        </p:spPr>
        <p:txBody>
          <a:bodyPr wrap="none" anchor="ctr"/>
          <a:lstStyle/>
          <a:p>
            <a:pPr>
              <a:defRPr/>
            </a:pPr>
            <a:endParaRPr lang="en-US">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300">
          <a:solidFill>
            <a:srgbClr val="1D2F86"/>
          </a:solidFill>
          <a:latin typeface="+mj-lt"/>
          <a:ea typeface="+mj-ea"/>
          <a:cs typeface="+mj-cs"/>
        </a:defRPr>
      </a:lvl1pPr>
      <a:lvl2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2pPr>
      <a:lvl3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3pPr>
      <a:lvl4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4pPr>
      <a:lvl5pPr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a:cs typeface="ＭＳ Ｐゴシック"/>
        </a:defRPr>
      </a:lvl9pPr>
    </p:titleStyle>
    <p:bodyStyle>
      <a:lvl1pPr marL="342900" indent="-342900" algn="l" rtl="0" eaLnBrk="1" fontAlgn="base" hangingPunct="1">
        <a:spcBef>
          <a:spcPct val="20000"/>
        </a:spcBef>
        <a:spcAft>
          <a:spcPct val="0"/>
        </a:spcAft>
        <a:buClr>
          <a:srgbClr val="B60E20"/>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B60E20"/>
        </a:buClr>
        <a:buChar char="–"/>
        <a:defRPr sz="2500">
          <a:solidFill>
            <a:schemeClr val="tx1"/>
          </a:solidFill>
          <a:latin typeface="+mn-lt"/>
          <a:ea typeface="+mn-ea"/>
          <a:cs typeface="+mn-cs"/>
        </a:defRPr>
      </a:lvl2pPr>
      <a:lvl3pPr marL="1143000" indent="-228600" algn="l" rtl="0" eaLnBrk="1" fontAlgn="base" hangingPunct="1">
        <a:spcBef>
          <a:spcPct val="20000"/>
        </a:spcBef>
        <a:spcAft>
          <a:spcPct val="0"/>
        </a:spcAft>
        <a:buClr>
          <a:srgbClr val="B60E20"/>
        </a:buClr>
        <a:buChar char="•"/>
        <a:defRPr sz="2100">
          <a:solidFill>
            <a:schemeClr val="tx1"/>
          </a:solidFill>
          <a:latin typeface="+mn-lt"/>
          <a:ea typeface="+mn-ea"/>
          <a:cs typeface="+mn-cs"/>
        </a:defRPr>
      </a:lvl3pPr>
      <a:lvl4pPr marL="1600200" indent="-228600" algn="l" rtl="0" eaLnBrk="1" fontAlgn="base" hangingPunct="1">
        <a:spcBef>
          <a:spcPct val="20000"/>
        </a:spcBef>
        <a:spcAft>
          <a:spcPct val="0"/>
        </a:spcAft>
        <a:buClr>
          <a:srgbClr val="B60E20"/>
        </a:buClr>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954088"/>
            <a:ext cx="8001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SLIDE TITLE</a:t>
            </a:r>
          </a:p>
        </p:txBody>
      </p:sp>
      <p:sp>
        <p:nvSpPr>
          <p:cNvPr id="2051"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PLTW_Logo_Print Final"/>
          <p:cNvPicPr>
            <a:picLocks noChangeAspect="1" noChangeArrowheads="1"/>
          </p:cNvPicPr>
          <p:nvPr/>
        </p:nvPicPr>
        <p:blipFill>
          <a:blip r:embed="rId3" cstate="print"/>
          <a:srcRect/>
          <a:stretch>
            <a:fillRect/>
          </a:stretch>
        </p:blipFill>
        <p:spPr bwMode="auto">
          <a:xfrm>
            <a:off x="381000" y="0"/>
            <a:ext cx="1905000" cy="815975"/>
          </a:xfrm>
          <a:prstGeom prst="rect">
            <a:avLst/>
          </a:prstGeom>
          <a:noFill/>
          <a:ln w="9525">
            <a:noFill/>
            <a:miter lim="800000"/>
            <a:headEnd/>
            <a:tailEnd/>
          </a:ln>
        </p:spPr>
      </p:pic>
      <p:sp>
        <p:nvSpPr>
          <p:cNvPr id="1034" name="Line 10"/>
          <p:cNvSpPr>
            <a:spLocks noChangeShapeType="1"/>
          </p:cNvSpPr>
          <p:nvPr/>
        </p:nvSpPr>
        <p:spPr bwMode="auto">
          <a:xfrm>
            <a:off x="457200" y="762000"/>
            <a:ext cx="8229600" cy="0"/>
          </a:xfrm>
          <a:prstGeom prst="line">
            <a:avLst/>
          </a:prstGeom>
          <a:noFill/>
          <a:ln w="9525">
            <a:solidFill>
              <a:schemeClr val="bg2"/>
            </a:solidFill>
            <a:round/>
            <a:headEnd/>
            <a:tailEnd/>
          </a:ln>
        </p:spPr>
        <p:txBody>
          <a:bodyPr wrap="none" anchor="ctr"/>
          <a:lstStyle/>
          <a:p>
            <a:pPr eaLnBrk="0" hangingPunct="0">
              <a:defRPr/>
            </a:pPr>
            <a:endParaRPr lang="en-US" dirty="0">
              <a:latin typeface="Arial" charset="0"/>
              <a:ea typeface="ＭＳ Ｐゴシック" pitchFamily="112" charset="-128"/>
              <a:cs typeface="+mn-cs"/>
            </a:endParaRPr>
          </a:p>
        </p:txBody>
      </p:sp>
      <p:sp>
        <p:nvSpPr>
          <p:cNvPr id="1035" name="Rectangle 11"/>
          <p:cNvSpPr>
            <a:spLocks noChangeArrowheads="1"/>
          </p:cNvSpPr>
          <p:nvPr/>
        </p:nvSpPr>
        <p:spPr bwMode="auto">
          <a:xfrm>
            <a:off x="4076700" y="550863"/>
            <a:ext cx="4714875" cy="134937"/>
          </a:xfrm>
          <a:prstGeom prst="rect">
            <a:avLst/>
          </a:prstGeom>
          <a:noFill/>
          <a:ln w="9525">
            <a:noFill/>
            <a:miter lim="800000"/>
            <a:headEnd/>
            <a:tailEnd/>
          </a:ln>
        </p:spPr>
        <p:txBody>
          <a:bodyPr anchor="ctr"/>
          <a:lstStyle/>
          <a:p>
            <a:pPr algn="r">
              <a:defRPr/>
            </a:pPr>
            <a:endParaRPr lang="en-US" sz="1400">
              <a:solidFill>
                <a:schemeClr val="tx2"/>
              </a:solidFill>
              <a:latin typeface="Verdana"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987" r:id="rId1"/>
  </p:sldLayoutIdLst>
  <p:transition>
    <p:fade/>
  </p:transition>
  <p:txStyles>
    <p:titleStyle>
      <a:lvl1pPr algn="l" rtl="0" eaLnBrk="1" fontAlgn="base" hangingPunct="1">
        <a:spcBef>
          <a:spcPct val="0"/>
        </a:spcBef>
        <a:spcAft>
          <a:spcPct val="0"/>
        </a:spcAft>
        <a:defRPr sz="2400">
          <a:solidFill>
            <a:schemeClr val="tx2"/>
          </a:solidFill>
          <a:latin typeface="Arial"/>
          <a:ea typeface="+mj-ea"/>
          <a:cs typeface="Arial"/>
        </a:defRPr>
      </a:lvl1pPr>
      <a:lvl2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2pPr>
      <a:lvl3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3pPr>
      <a:lvl4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4pPr>
      <a:lvl5pPr algn="l" rtl="0" eaLnBrk="1" fontAlgn="base" hangingPunct="1">
        <a:spcBef>
          <a:spcPct val="0"/>
        </a:spcBef>
        <a:spcAft>
          <a:spcPct val="0"/>
        </a:spcAft>
        <a:defRPr sz="2400">
          <a:solidFill>
            <a:schemeClr val="tx2"/>
          </a:solidFill>
          <a:latin typeface="Arial" charset="0"/>
          <a:ea typeface="ＭＳ Ｐゴシック" pitchFamily="112" charset="-128"/>
          <a:cs typeface="Arial" pitchFamily="34" charset="0"/>
        </a:defRPr>
      </a:lvl5pPr>
      <a:lvl6pPr marL="4572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6pPr>
      <a:lvl7pPr marL="9144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7pPr>
      <a:lvl8pPr marL="13716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8pPr>
      <a:lvl9pPr marL="1828800" algn="l" rtl="0" eaLnBrk="1" fontAlgn="base" hangingPunct="1">
        <a:spcBef>
          <a:spcPct val="0"/>
        </a:spcBef>
        <a:spcAft>
          <a:spcPct val="0"/>
        </a:spcAft>
        <a:defRPr sz="2300">
          <a:solidFill>
            <a:srgbClr val="1D2F86"/>
          </a:solidFill>
          <a:latin typeface="Interstate-Regular" pitchFamily="112" charset="0"/>
          <a:ea typeface="ＭＳ Ｐゴシック" pitchFamily="112" charset="-128"/>
        </a:defRPr>
      </a:lvl9pPr>
    </p:titleStyle>
    <p:bodyStyle>
      <a:lvl1pPr marL="342900" indent="-342900" algn="l" rtl="0" eaLnBrk="1" fontAlgn="base" hangingPunct="1">
        <a:lnSpc>
          <a:spcPct val="95000"/>
        </a:lnSpc>
        <a:spcBef>
          <a:spcPct val="20000"/>
        </a:spcBef>
        <a:spcAft>
          <a:spcPct val="0"/>
        </a:spcAft>
        <a:buClr>
          <a:schemeClr val="accent1"/>
        </a:buClr>
        <a:buChar char="•"/>
        <a:defRPr sz="3200">
          <a:solidFill>
            <a:schemeClr val="tx1"/>
          </a:solidFill>
          <a:latin typeface="Georgia"/>
          <a:ea typeface="+mn-ea"/>
          <a:cs typeface="Georgia"/>
        </a:defRPr>
      </a:lvl1pPr>
      <a:lvl2pPr marL="742950" indent="-28575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2pPr>
      <a:lvl3pPr marL="11430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3pPr>
      <a:lvl4pPr marL="16002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4pPr>
      <a:lvl5pPr marL="2057400" indent="-228600" algn="l" rtl="0" eaLnBrk="1" fontAlgn="base" hangingPunct="1">
        <a:lnSpc>
          <a:spcPct val="95000"/>
        </a:lnSpc>
        <a:spcBef>
          <a:spcPts val="300"/>
        </a:spcBef>
        <a:spcAft>
          <a:spcPct val="0"/>
        </a:spcAft>
        <a:buClr>
          <a:schemeClr val="accent1"/>
        </a:buClr>
        <a:buChar char="»"/>
        <a:defRPr sz="1600">
          <a:solidFill>
            <a:schemeClr val="tx1"/>
          </a:solidFill>
          <a:latin typeface="Georgia"/>
          <a:ea typeface="+mn-ea"/>
          <a:cs typeface="Georgia"/>
        </a:defRPr>
      </a:lvl5pPr>
      <a:lvl6pPr marL="2514600" indent="-228600" algn="l" rtl="0" eaLnBrk="1" fontAlgn="base" hangingPunct="1">
        <a:spcBef>
          <a:spcPct val="20000"/>
        </a:spcBef>
        <a:spcAft>
          <a:spcPct val="0"/>
        </a:spcAft>
        <a:buClr>
          <a:srgbClr val="B60E20"/>
        </a:buClr>
        <a:buChar char="»"/>
        <a:defRPr sz="1700">
          <a:solidFill>
            <a:schemeClr val="tx1"/>
          </a:solidFill>
          <a:latin typeface="+mn-lt"/>
          <a:ea typeface="+mn-ea"/>
        </a:defRPr>
      </a:lvl6pPr>
      <a:lvl7pPr marL="2971800" indent="-228600" algn="l" rtl="0" eaLnBrk="1" fontAlgn="base" hangingPunct="1">
        <a:spcBef>
          <a:spcPct val="20000"/>
        </a:spcBef>
        <a:spcAft>
          <a:spcPct val="0"/>
        </a:spcAft>
        <a:buClr>
          <a:srgbClr val="B60E20"/>
        </a:buClr>
        <a:buChar char="»"/>
        <a:defRPr sz="1700">
          <a:solidFill>
            <a:schemeClr val="tx1"/>
          </a:solidFill>
          <a:latin typeface="+mn-lt"/>
          <a:ea typeface="+mn-ea"/>
        </a:defRPr>
      </a:lvl7pPr>
      <a:lvl8pPr marL="3429000" indent="-228600" algn="l" rtl="0" eaLnBrk="1" fontAlgn="base" hangingPunct="1">
        <a:spcBef>
          <a:spcPct val="20000"/>
        </a:spcBef>
        <a:spcAft>
          <a:spcPct val="0"/>
        </a:spcAft>
        <a:buClr>
          <a:srgbClr val="B60E20"/>
        </a:buClr>
        <a:buChar char="»"/>
        <a:defRPr sz="1700">
          <a:solidFill>
            <a:schemeClr val="tx1"/>
          </a:solidFill>
          <a:latin typeface="+mn-lt"/>
          <a:ea typeface="+mn-ea"/>
        </a:defRPr>
      </a:lvl8pPr>
      <a:lvl9pPr marL="3886200" indent="-228600" algn="l" rtl="0" eaLnBrk="1" fontAlgn="base" hangingPunct="1">
        <a:spcBef>
          <a:spcPct val="20000"/>
        </a:spcBef>
        <a:spcAft>
          <a:spcPct val="0"/>
        </a:spcAft>
        <a:buClr>
          <a:srgbClr val="B60E20"/>
        </a:buClr>
        <a:buChar char="»"/>
        <a:defRPr sz="17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0.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30479" y="0"/>
            <a:ext cx="8883041" cy="6858000"/>
          </a:xfrm>
          <a:prstGeom prst="rect">
            <a:avLst/>
          </a:prstGeom>
          <a:ln>
            <a:noFill/>
          </a:ln>
          <a:effectLst>
            <a:softEdge rad="112500"/>
          </a:effectLst>
        </p:spPr>
      </p:pic>
      <p:sp>
        <p:nvSpPr>
          <p:cNvPr id="9219" name="Rectangle 7"/>
          <p:cNvSpPr>
            <a:spLocks noChangeArrowheads="1"/>
          </p:cNvSpPr>
          <p:nvPr/>
        </p:nvSpPr>
        <p:spPr bwMode="auto">
          <a:xfrm>
            <a:off x="0" y="3570288"/>
            <a:ext cx="9144000" cy="136525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9220" name="TextBox 4"/>
          <p:cNvSpPr txBox="1">
            <a:spLocks noChangeArrowheads="1"/>
          </p:cNvSpPr>
          <p:nvPr/>
        </p:nvSpPr>
        <p:spPr bwMode="auto">
          <a:xfrm>
            <a:off x="0" y="3468688"/>
            <a:ext cx="9144000" cy="646331"/>
          </a:xfrm>
          <a:prstGeom prst="rect">
            <a:avLst/>
          </a:prstGeom>
          <a:noFill/>
          <a:ln w="9525">
            <a:noFill/>
            <a:miter lim="800000"/>
            <a:headEnd/>
            <a:tailEnd/>
          </a:ln>
        </p:spPr>
        <p:txBody>
          <a:bodyPr>
            <a:spAutoFit/>
          </a:bodyPr>
          <a:lstStyle/>
          <a:p>
            <a:r>
              <a:rPr lang="en-US" sz="3600" b="1" dirty="0"/>
              <a:t>		   </a:t>
            </a:r>
            <a:r>
              <a:rPr lang="en-US" sz="3600" b="1" dirty="0" smtClean="0">
                <a:solidFill>
                  <a:srgbClr val="939598"/>
                </a:solidFill>
              </a:rPr>
              <a:t>Preparing Students for</a:t>
            </a:r>
            <a:endParaRPr lang="en-US" sz="4000" b="1" dirty="0">
              <a:solidFill>
                <a:srgbClr val="939598"/>
              </a:solidFill>
            </a:endParaRPr>
          </a:p>
        </p:txBody>
      </p:sp>
      <p:sp>
        <p:nvSpPr>
          <p:cNvPr id="9221" name="TextBox 6"/>
          <p:cNvSpPr txBox="1">
            <a:spLocks noChangeArrowheads="1"/>
          </p:cNvSpPr>
          <p:nvPr/>
        </p:nvSpPr>
        <p:spPr bwMode="auto">
          <a:xfrm>
            <a:off x="-7938" y="3824288"/>
            <a:ext cx="9144001" cy="830997"/>
          </a:xfrm>
          <a:prstGeom prst="rect">
            <a:avLst/>
          </a:prstGeom>
          <a:noFill/>
          <a:ln w="9525">
            <a:noFill/>
            <a:miter lim="800000"/>
            <a:headEnd/>
            <a:tailEnd/>
          </a:ln>
        </p:spPr>
        <p:txBody>
          <a:bodyPr>
            <a:spAutoFit/>
          </a:bodyPr>
          <a:lstStyle/>
          <a:p>
            <a:r>
              <a:rPr lang="en-US" sz="4800" b="1" dirty="0" smtClean="0">
                <a:solidFill>
                  <a:srgbClr val="00386B"/>
                </a:solidFill>
              </a:rPr>
              <a:t>    High-Wage, High Demand</a:t>
            </a:r>
            <a:endParaRPr lang="en-US" sz="4800" dirty="0">
              <a:solidFill>
                <a:srgbClr val="00386B"/>
              </a:solidFill>
            </a:endParaRPr>
          </a:p>
        </p:txBody>
      </p:sp>
      <p:sp>
        <p:nvSpPr>
          <p:cNvPr id="9" name="Rectangle 8"/>
          <p:cNvSpPr>
            <a:spLocks noChangeArrowheads="1"/>
          </p:cNvSpPr>
          <p:nvPr/>
        </p:nvSpPr>
        <p:spPr bwMode="auto">
          <a:xfrm>
            <a:off x="290513" y="203200"/>
            <a:ext cx="1727200" cy="1684338"/>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0" name="Rectangle 9"/>
          <p:cNvSpPr>
            <a:spLocks noChangeArrowheads="1"/>
          </p:cNvSpPr>
          <p:nvPr/>
        </p:nvSpPr>
        <p:spPr bwMode="auto">
          <a:xfrm>
            <a:off x="5435600" y="1879600"/>
            <a:ext cx="1727200" cy="1684338"/>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1" name="Rectangle 10"/>
          <p:cNvSpPr>
            <a:spLocks noChangeArrowheads="1"/>
          </p:cNvSpPr>
          <p:nvPr/>
        </p:nvSpPr>
        <p:spPr bwMode="auto">
          <a:xfrm>
            <a:off x="7126288" y="1871663"/>
            <a:ext cx="1727200" cy="168433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2" name="Rectangle 11"/>
          <p:cNvSpPr>
            <a:spLocks noChangeArrowheads="1"/>
          </p:cNvSpPr>
          <p:nvPr/>
        </p:nvSpPr>
        <p:spPr bwMode="auto">
          <a:xfrm>
            <a:off x="5421313" y="195263"/>
            <a:ext cx="1727200" cy="168433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 name="Rectangle 12"/>
          <p:cNvSpPr>
            <a:spLocks noChangeArrowheads="1"/>
          </p:cNvSpPr>
          <p:nvPr/>
        </p:nvSpPr>
        <p:spPr bwMode="auto">
          <a:xfrm>
            <a:off x="7126288" y="203200"/>
            <a:ext cx="1727200" cy="1684338"/>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4" name="Rectangle 13"/>
          <p:cNvSpPr>
            <a:spLocks noChangeArrowheads="1"/>
          </p:cNvSpPr>
          <p:nvPr/>
        </p:nvSpPr>
        <p:spPr bwMode="auto">
          <a:xfrm>
            <a:off x="276225" y="1879600"/>
            <a:ext cx="1727200" cy="1684338"/>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5" name="Rectangle 14"/>
          <p:cNvSpPr>
            <a:spLocks noChangeArrowheads="1"/>
          </p:cNvSpPr>
          <p:nvPr/>
        </p:nvSpPr>
        <p:spPr bwMode="auto">
          <a:xfrm>
            <a:off x="268288" y="5000625"/>
            <a:ext cx="1727200" cy="168275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6" name="Rectangle 15"/>
          <p:cNvSpPr>
            <a:spLocks noChangeArrowheads="1"/>
          </p:cNvSpPr>
          <p:nvPr/>
        </p:nvSpPr>
        <p:spPr bwMode="auto">
          <a:xfrm>
            <a:off x="7097713" y="4992688"/>
            <a:ext cx="1727200" cy="168433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7" name="Rectangle 16"/>
          <p:cNvSpPr>
            <a:spLocks noChangeArrowheads="1"/>
          </p:cNvSpPr>
          <p:nvPr/>
        </p:nvSpPr>
        <p:spPr bwMode="auto">
          <a:xfrm>
            <a:off x="5427663" y="5006975"/>
            <a:ext cx="1727200" cy="1684338"/>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8" name="Rectangle 17"/>
          <p:cNvSpPr>
            <a:spLocks noChangeArrowheads="1"/>
          </p:cNvSpPr>
          <p:nvPr/>
        </p:nvSpPr>
        <p:spPr bwMode="auto">
          <a:xfrm>
            <a:off x="2032000" y="4986338"/>
            <a:ext cx="3381375" cy="168275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20" name="Rectangle 19"/>
          <p:cNvSpPr>
            <a:spLocks noChangeArrowheads="1"/>
          </p:cNvSpPr>
          <p:nvPr/>
        </p:nvSpPr>
        <p:spPr bwMode="auto">
          <a:xfrm>
            <a:off x="2017713" y="174625"/>
            <a:ext cx="3381375" cy="3381375"/>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9233" name="TextBox 20"/>
          <p:cNvSpPr txBox="1">
            <a:spLocks noChangeArrowheads="1"/>
          </p:cNvSpPr>
          <p:nvPr/>
        </p:nvSpPr>
        <p:spPr bwMode="auto">
          <a:xfrm>
            <a:off x="-7938" y="4448175"/>
            <a:ext cx="9144001" cy="646113"/>
          </a:xfrm>
          <a:prstGeom prst="rect">
            <a:avLst/>
          </a:prstGeom>
          <a:noFill/>
          <a:ln w="9525">
            <a:noFill/>
            <a:miter lim="800000"/>
            <a:headEnd/>
            <a:tailEnd/>
          </a:ln>
        </p:spPr>
        <p:txBody>
          <a:bodyPr>
            <a:spAutoFit/>
          </a:bodyPr>
          <a:lstStyle/>
          <a:p>
            <a:r>
              <a:rPr lang="en-US" sz="3600" b="1" dirty="0"/>
              <a:t>						     </a:t>
            </a:r>
            <a:r>
              <a:rPr lang="en-US" sz="3600" b="1" dirty="0" smtClean="0"/>
              <a:t>      </a:t>
            </a:r>
            <a:r>
              <a:rPr lang="en-US" sz="3600" b="1" dirty="0" smtClean="0">
                <a:solidFill>
                  <a:srgbClr val="939598"/>
                </a:solidFill>
              </a:rPr>
              <a:t>JOBS</a:t>
            </a:r>
            <a:endParaRPr lang="en-US" sz="4000" b="1" dirty="0">
              <a:solidFill>
                <a:srgbClr val="939598"/>
              </a:solidFill>
            </a:endParaRPr>
          </a:p>
        </p:txBody>
      </p:sp>
    </p:spTree>
    <p:extLst>
      <p:ext uri="{BB962C8B-B14F-4D97-AF65-F5344CB8AC3E}">
        <p14:creationId xmlns:p14="http://schemas.microsoft.com/office/powerpoint/2010/main" xmlns="" val="1193468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grpId="0" nodeType="after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grpId="0"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20"/>
                                        </p:tgtEl>
                                      </p:cBhvr>
                                    </p:animEffect>
                                    <p:set>
                                      <p:cBhvr>
                                        <p:cTn id="35" dur="1" fill="hold">
                                          <p:stCondLst>
                                            <p:cond delay="499"/>
                                          </p:stCondLst>
                                        </p:cTn>
                                        <p:tgtEl>
                                          <p:spTgt spid="20"/>
                                        </p:tgtEl>
                                        <p:attrNameLst>
                                          <p:attrName>style.visibility</p:attrName>
                                        </p:attrNameLst>
                                      </p:cBhvr>
                                      <p:to>
                                        <p:strVal val="hidden"/>
                                      </p:to>
                                    </p:set>
                                  </p:childTnLst>
                                </p:cTn>
                              </p:par>
                            </p:childTnLst>
                          </p:cTn>
                        </p:par>
                        <p:par>
                          <p:cTn id="36" fill="hold">
                            <p:stCondLst>
                              <p:cond delay="4000"/>
                            </p:stCondLst>
                            <p:childTnLst>
                              <p:par>
                                <p:cTn id="37" presetID="10" presetClass="exit" presetSubtype="0" fill="hold" grpId="0" nodeType="after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4500"/>
                            </p:stCondLst>
                            <p:childTnLst>
                              <p:par>
                                <p:cTn id="41" presetID="10" presetClass="exit" presetSubtype="0" fill="hold" grpId="0" nodeType="after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par>
                          <p:cTn id="44" fill="hold">
                            <p:stCondLst>
                              <p:cond delay="5000"/>
                            </p:stCondLst>
                            <p:childTnLst>
                              <p:par>
                                <p:cTn id="45" presetID="10" presetClass="exit" presetSubtype="0" fill="hold" grpId="0" nodeType="after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947737"/>
            <a:ext cx="8001000" cy="1109663"/>
          </a:xfrm>
        </p:spPr>
        <p:txBody>
          <a:bodyPr/>
          <a:lstStyle/>
          <a:p>
            <a:pPr eaLnBrk="1" hangingPunct="1"/>
            <a:r>
              <a:rPr lang="en-US" sz="3200" dirty="0" smtClean="0">
                <a:latin typeface="Arial" pitchFamily="34" charset="0"/>
                <a:cs typeface="Arial" pitchFamily="34" charset="0"/>
              </a:rPr>
              <a:t>What Can We Do?</a:t>
            </a:r>
          </a:p>
        </p:txBody>
      </p:sp>
      <p:sp>
        <p:nvSpPr>
          <p:cNvPr id="18435" name="Text Placeholder 8"/>
          <p:cNvSpPr>
            <a:spLocks noGrp="1"/>
          </p:cNvSpPr>
          <p:nvPr>
            <p:ph type="body" idx="1"/>
          </p:nvPr>
        </p:nvSpPr>
        <p:spPr>
          <a:xfrm>
            <a:off x="552450" y="1676400"/>
            <a:ext cx="8286750" cy="4275138"/>
          </a:xfrm>
        </p:spPr>
        <p:txBody>
          <a:bodyPr/>
          <a:lstStyle/>
          <a:p>
            <a:pPr lvl="1" eaLnBrk="1" hangingPunct="1">
              <a:buFontTx/>
              <a:buNone/>
            </a:pPr>
            <a:r>
              <a:rPr lang="en-US" sz="2800" smtClean="0">
                <a:latin typeface="Arial" pitchFamily="34" charset="0"/>
              </a:rPr>
              <a:t>Make a small change in the culture of American high schools by:</a:t>
            </a:r>
          </a:p>
          <a:p>
            <a:pPr lvl="1" eaLnBrk="1" hangingPunct="1">
              <a:buFontTx/>
              <a:buNone/>
            </a:pPr>
            <a:endParaRPr lang="en-US" sz="2800" smtClean="0">
              <a:latin typeface="Arial" pitchFamily="34" charset="0"/>
            </a:endParaRPr>
          </a:p>
          <a:p>
            <a:pPr lvl="1" eaLnBrk="1" hangingPunct="1"/>
            <a:r>
              <a:rPr lang="en-US" sz="2800" smtClean="0">
                <a:latin typeface="Arial" pitchFamily="34" charset="0"/>
              </a:rPr>
              <a:t>Strengthening the core academic curricula, </a:t>
            </a:r>
            <a:br>
              <a:rPr lang="en-US" sz="2800" smtClean="0">
                <a:latin typeface="Arial" pitchFamily="34" charset="0"/>
              </a:rPr>
            </a:br>
            <a:r>
              <a:rPr lang="en-US" sz="2800" smtClean="0">
                <a:latin typeface="Arial" pitchFamily="34" charset="0"/>
              </a:rPr>
              <a:t>(e.g. English, math, science, social studies, etc.) </a:t>
            </a:r>
          </a:p>
          <a:p>
            <a:pPr lvl="1" eaLnBrk="1" hangingPunct="1"/>
            <a:endParaRPr lang="en-US" sz="2800" smtClean="0">
              <a:latin typeface="Arial" pitchFamily="34" charset="0"/>
            </a:endParaRPr>
          </a:p>
          <a:p>
            <a:pPr lvl="1" eaLnBrk="1" hangingPunct="1"/>
            <a:r>
              <a:rPr lang="en-US" sz="2800" smtClean="0">
                <a:latin typeface="Arial" pitchFamily="34" charset="0"/>
              </a:rPr>
              <a:t>Adding a rigorous, technical, standards-based program of study in engineering and technology, leading to jobs, trade schools, 2-year, 4-year and post graduate degrees.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954088"/>
            <a:ext cx="9067800" cy="1109662"/>
          </a:xfrm>
        </p:spPr>
        <p:txBody>
          <a:bodyPr/>
          <a:lstStyle/>
          <a:p>
            <a:pPr eaLnBrk="1" hangingPunct="1"/>
            <a:r>
              <a:rPr lang="en-US" sz="3100" dirty="0" smtClean="0">
                <a:latin typeface="Arial" pitchFamily="34" charset="0"/>
                <a:cs typeface="Arial" pitchFamily="34" charset="0"/>
              </a:rPr>
              <a:t>What Students (and Teachers) do Well in PLTW?</a:t>
            </a:r>
            <a:br>
              <a:rPr lang="en-US" sz="3100" dirty="0" smtClean="0">
                <a:latin typeface="Arial" pitchFamily="34" charset="0"/>
                <a:cs typeface="Arial" pitchFamily="34" charset="0"/>
              </a:rPr>
            </a:br>
            <a:r>
              <a:rPr lang="en-US" sz="3100" dirty="0" smtClean="0">
                <a:latin typeface="Arial" pitchFamily="34" charset="0"/>
                <a:cs typeface="Arial" pitchFamily="34" charset="0"/>
              </a:rPr>
              <a:t>    Students who:</a:t>
            </a:r>
          </a:p>
        </p:txBody>
      </p:sp>
      <p:sp>
        <p:nvSpPr>
          <p:cNvPr id="15363" name="Text Placeholder 8"/>
          <p:cNvSpPr>
            <a:spLocks noGrp="1"/>
          </p:cNvSpPr>
          <p:nvPr>
            <p:ph type="body" idx="1"/>
          </p:nvPr>
        </p:nvSpPr>
        <p:spPr>
          <a:xfrm>
            <a:off x="663575" y="2409825"/>
            <a:ext cx="8067675" cy="4371975"/>
          </a:xfrm>
        </p:spPr>
        <p:txBody>
          <a:bodyPr/>
          <a:lstStyle/>
          <a:p>
            <a:pPr lvl="1" eaLnBrk="1" hangingPunct="1">
              <a:spcAft>
                <a:spcPct val="35000"/>
              </a:spcAft>
            </a:pPr>
            <a:r>
              <a:rPr lang="en-US" sz="2800" dirty="0" smtClean="0">
                <a:latin typeface="Arial" pitchFamily="34" charset="0"/>
              </a:rPr>
              <a:t>Show interest in STEM (Science, Technology, Engineering, or Math) career fields.</a:t>
            </a:r>
          </a:p>
          <a:p>
            <a:pPr lvl="1" eaLnBrk="1" hangingPunct="1">
              <a:spcAft>
                <a:spcPct val="35000"/>
              </a:spcAft>
            </a:pPr>
            <a:r>
              <a:rPr lang="en-US" sz="2800" dirty="0" smtClean="0">
                <a:latin typeface="Arial" pitchFamily="34" charset="0"/>
              </a:rPr>
              <a:t>Are creative – Like art and design.</a:t>
            </a:r>
          </a:p>
          <a:p>
            <a:pPr lvl="1" eaLnBrk="1" hangingPunct="1">
              <a:spcAft>
                <a:spcPct val="35000"/>
              </a:spcAft>
            </a:pPr>
            <a:r>
              <a:rPr lang="en-US" sz="2800" dirty="0" smtClean="0">
                <a:latin typeface="Arial" pitchFamily="34" charset="0"/>
              </a:rPr>
              <a:t>Enjoy working with computers.</a:t>
            </a:r>
          </a:p>
          <a:p>
            <a:pPr lvl="1" eaLnBrk="1" hangingPunct="1">
              <a:spcAft>
                <a:spcPct val="35000"/>
              </a:spcAft>
            </a:pPr>
            <a:r>
              <a:rPr lang="en-US" sz="2800" dirty="0" smtClean="0">
                <a:latin typeface="Arial" pitchFamily="34" charset="0"/>
              </a:rPr>
              <a:t>Learn best in “hands-on” classes.</a:t>
            </a:r>
          </a:p>
          <a:p>
            <a:pPr lvl="1" eaLnBrk="1" hangingPunct="1">
              <a:spcAft>
                <a:spcPct val="35000"/>
              </a:spcAft>
            </a:pPr>
            <a:r>
              <a:rPr lang="en-US" sz="2800" dirty="0" smtClean="0">
                <a:latin typeface="Arial" pitchFamily="34" charset="0"/>
              </a:rPr>
              <a:t>Are in the upper 80% of their class.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eaLnBrk="1" hangingPunct="1"/>
            <a:r>
              <a:rPr lang="en-US" sz="3200" smtClean="0">
                <a:latin typeface="Arial" pitchFamily="34" charset="0"/>
                <a:cs typeface="Arial" pitchFamily="34" charset="0"/>
              </a:rPr>
              <a:t>Curriculum Programs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5"/>
          <p:cNvSpPr>
            <a:spLocks noGrp="1"/>
          </p:cNvSpPr>
          <p:nvPr>
            <p:ph idx="1"/>
          </p:nvPr>
        </p:nvSpPr>
        <p:spPr/>
        <p:txBody>
          <a:bodyPr/>
          <a:lstStyle/>
          <a:p>
            <a:pPr eaLnBrk="1" hangingPunct="1">
              <a:buFontTx/>
              <a:buNone/>
            </a:pPr>
            <a:r>
              <a:rPr lang="en-US" b="1" smtClean="0">
                <a:latin typeface="Arial" pitchFamily="34" charset="0"/>
                <a:cs typeface="Arial" pitchFamily="34" charset="0"/>
              </a:rPr>
              <a:t>Engineering Programs</a:t>
            </a:r>
          </a:p>
          <a:p>
            <a:pPr marL="342900" lvl="1" indent="-342900" eaLnBrk="1" hangingPunct="1">
              <a:buFontTx/>
              <a:buChar char="•"/>
            </a:pPr>
            <a:r>
              <a:rPr lang="en-US" sz="2400" smtClean="0">
                <a:solidFill>
                  <a:srgbClr val="00386B"/>
                </a:solidFill>
              </a:rPr>
              <a:t>Middle School: Gateway To Technology</a:t>
            </a:r>
          </a:p>
          <a:p>
            <a:pPr lvl="2" eaLnBrk="1" hangingPunct="1">
              <a:buFont typeface="Wingdings" pitchFamily="2" charset="2"/>
              <a:buChar char="§"/>
            </a:pPr>
            <a:r>
              <a:rPr lang="en-US" sz="1800" smtClean="0">
                <a:solidFill>
                  <a:srgbClr val="00386B"/>
                </a:solidFill>
              </a:rPr>
              <a:t>six, nine-week long modules</a:t>
            </a:r>
          </a:p>
          <a:p>
            <a:pPr marL="342900" lvl="1" indent="-342900" eaLnBrk="1" hangingPunct="1">
              <a:buFontTx/>
              <a:buChar char="•"/>
            </a:pPr>
            <a:r>
              <a:rPr lang="en-US" sz="2400" smtClean="0">
                <a:solidFill>
                  <a:srgbClr val="00386B"/>
                </a:solidFill>
              </a:rPr>
              <a:t>High School: Pathway To Engineering</a:t>
            </a:r>
          </a:p>
          <a:p>
            <a:pPr lvl="2" eaLnBrk="1" hangingPunct="1">
              <a:buFont typeface="Wingdings" pitchFamily="2" charset="2"/>
              <a:buChar char="§"/>
            </a:pPr>
            <a:r>
              <a:rPr lang="en-US" sz="1800" smtClean="0">
                <a:solidFill>
                  <a:srgbClr val="00386B"/>
                </a:solidFill>
              </a:rPr>
              <a:t>Eight, year-long courses</a:t>
            </a:r>
          </a:p>
          <a:p>
            <a:pPr eaLnBrk="1" hangingPunct="1">
              <a:buFontTx/>
              <a:buNone/>
            </a:pPr>
            <a:endParaRPr lang="en-US" b="1" smtClean="0">
              <a:latin typeface="Arial" pitchFamily="34" charset="0"/>
              <a:cs typeface="Arial" pitchFamily="34" charset="0"/>
            </a:endParaRPr>
          </a:p>
          <a:p>
            <a:pPr eaLnBrk="1" hangingPunct="1">
              <a:buFontTx/>
              <a:buNone/>
            </a:pPr>
            <a:r>
              <a:rPr lang="en-US" b="1" smtClean="0">
                <a:latin typeface="Arial" pitchFamily="34" charset="0"/>
                <a:cs typeface="Arial" pitchFamily="34" charset="0"/>
              </a:rPr>
              <a:t>Biomedical Sciences Program</a:t>
            </a:r>
          </a:p>
          <a:p>
            <a:pPr eaLnBrk="1" hangingPunct="1">
              <a:spcBef>
                <a:spcPts val="300"/>
              </a:spcBef>
            </a:pPr>
            <a:r>
              <a:rPr lang="en-US" sz="2400" smtClean="0">
                <a:solidFill>
                  <a:srgbClr val="00386B"/>
                </a:solidFill>
              </a:rPr>
              <a:t>High School: Biomedical Sciences</a:t>
            </a:r>
          </a:p>
          <a:p>
            <a:pPr lvl="2" eaLnBrk="1" hangingPunct="1">
              <a:buFont typeface="Wingdings" pitchFamily="2" charset="2"/>
              <a:buChar char="§"/>
            </a:pPr>
            <a:r>
              <a:rPr lang="en-US" sz="1800" smtClean="0">
                <a:solidFill>
                  <a:srgbClr val="00386B"/>
                </a:solidFill>
              </a:rPr>
              <a:t>Four, year-long courses</a:t>
            </a:r>
          </a:p>
          <a:p>
            <a:pPr eaLnBrk="1" hangingPunct="1"/>
            <a:endParaRPr lang="en-US" sz="1800" smtClean="0"/>
          </a:p>
        </p:txBody>
      </p:sp>
      <p:sp>
        <p:nvSpPr>
          <p:cNvPr id="20482" name="Title 4"/>
          <p:cNvSpPr>
            <a:spLocks noGrp="1"/>
          </p:cNvSpPr>
          <p:nvPr>
            <p:ph type="title"/>
          </p:nvPr>
        </p:nvSpPr>
        <p:spPr/>
        <p:txBody>
          <a:bodyPr/>
          <a:lstStyle/>
          <a:p>
            <a:pPr eaLnBrk="1" hangingPunct="1"/>
            <a:r>
              <a:rPr lang="en-US" sz="3200" smtClean="0">
                <a:latin typeface="Arial" pitchFamily="34" charset="0"/>
                <a:cs typeface="Arial" pitchFamily="34" charset="0"/>
              </a:rPr>
              <a:t>Curriculum Programs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5"/>
          <p:cNvSpPr>
            <a:spLocks noGrp="1"/>
          </p:cNvSpPr>
          <p:nvPr>
            <p:ph idx="1"/>
          </p:nvPr>
        </p:nvSpPr>
        <p:spPr>
          <a:xfrm>
            <a:off x="533400" y="2133600"/>
            <a:ext cx="7772400" cy="4267200"/>
          </a:xfrm>
        </p:spPr>
        <p:txBody>
          <a:bodyPr/>
          <a:lstStyle/>
          <a:p>
            <a:pPr eaLnBrk="1" hangingPunct="1">
              <a:buFontTx/>
              <a:buNone/>
            </a:pPr>
            <a:r>
              <a:rPr lang="en-US" b="1" dirty="0" smtClean="0">
                <a:latin typeface="Arial" pitchFamily="34" charset="0"/>
                <a:cs typeface="Arial" pitchFamily="34" charset="0"/>
              </a:rPr>
              <a:t>Basic Units</a:t>
            </a:r>
          </a:p>
          <a:p>
            <a:pPr eaLnBrk="1" hangingPunct="1"/>
            <a:r>
              <a:rPr lang="en-US" sz="2400" dirty="0" smtClean="0">
                <a:solidFill>
                  <a:srgbClr val="00386B"/>
                </a:solidFill>
                <a:latin typeface="Arial" pitchFamily="34" charset="0"/>
              </a:rPr>
              <a:t>Design and Modeling </a:t>
            </a:r>
          </a:p>
          <a:p>
            <a:pPr eaLnBrk="1" hangingPunct="1"/>
            <a:r>
              <a:rPr lang="en-US" sz="2400" dirty="0" smtClean="0">
                <a:solidFill>
                  <a:srgbClr val="00386B"/>
                </a:solidFill>
                <a:latin typeface="Arial" pitchFamily="34" charset="0"/>
              </a:rPr>
              <a:t>Automation and Robotics</a:t>
            </a:r>
          </a:p>
          <a:p>
            <a:pPr eaLnBrk="1" hangingPunct="1"/>
            <a:r>
              <a:rPr lang="en-US" sz="2400" dirty="0" smtClean="0">
                <a:solidFill>
                  <a:srgbClr val="00386B"/>
                </a:solidFill>
                <a:latin typeface="Arial" pitchFamily="34" charset="0"/>
              </a:rPr>
              <a:t>Energy and the Environment</a:t>
            </a:r>
          </a:p>
          <a:p>
            <a:pPr eaLnBrk="1" hangingPunct="1">
              <a:buFontTx/>
              <a:buNone/>
            </a:pPr>
            <a:r>
              <a:rPr lang="en-US" b="1" dirty="0" smtClean="0">
                <a:latin typeface="Arial" pitchFamily="34" charset="0"/>
                <a:cs typeface="Arial" pitchFamily="34" charset="0"/>
              </a:rPr>
              <a:t>Advanced Units</a:t>
            </a:r>
          </a:p>
          <a:p>
            <a:pPr eaLnBrk="1" hangingPunct="1"/>
            <a:r>
              <a:rPr lang="en-US" sz="2400" dirty="0" smtClean="0">
                <a:solidFill>
                  <a:srgbClr val="AF1E2D"/>
                </a:solidFill>
                <a:latin typeface="Arial" pitchFamily="34" charset="0"/>
              </a:rPr>
              <a:t>Flight and Space</a:t>
            </a:r>
          </a:p>
          <a:p>
            <a:pPr eaLnBrk="1" hangingPunct="1"/>
            <a:r>
              <a:rPr lang="en-US" sz="2400" dirty="0" smtClean="0">
                <a:solidFill>
                  <a:srgbClr val="AF1E2D"/>
                </a:solidFill>
                <a:latin typeface="Arial" pitchFamily="34" charset="0"/>
              </a:rPr>
              <a:t>Science and Technology</a:t>
            </a:r>
          </a:p>
          <a:p>
            <a:pPr eaLnBrk="1" hangingPunct="1"/>
            <a:r>
              <a:rPr lang="en-US" sz="2400" dirty="0" smtClean="0">
                <a:solidFill>
                  <a:srgbClr val="AF1E2D"/>
                </a:solidFill>
                <a:latin typeface="Arial" pitchFamily="34" charset="0"/>
              </a:rPr>
              <a:t>Magic of Electrons</a:t>
            </a:r>
          </a:p>
          <a:p>
            <a:pPr eaLnBrk="1" hangingPunct="1"/>
            <a:endParaRPr lang="en-US" sz="2400" dirty="0" smtClean="0">
              <a:solidFill>
                <a:srgbClr val="AF1E2D"/>
              </a:solidFill>
              <a:latin typeface="Arial" pitchFamily="34" charset="0"/>
            </a:endParaRPr>
          </a:p>
          <a:p>
            <a:pPr eaLnBrk="1" hangingPunct="1">
              <a:buFontTx/>
              <a:buNone/>
            </a:pPr>
            <a:endParaRPr lang="en-US" sz="1800" dirty="0" smtClean="0">
              <a:latin typeface="Arial" pitchFamily="34" charset="0"/>
            </a:endParaRPr>
          </a:p>
        </p:txBody>
      </p:sp>
      <p:sp>
        <p:nvSpPr>
          <p:cNvPr id="21506" name="Title 4"/>
          <p:cNvSpPr>
            <a:spLocks noGrp="1"/>
          </p:cNvSpPr>
          <p:nvPr>
            <p:ph type="title"/>
          </p:nvPr>
        </p:nvSpPr>
        <p:spPr>
          <a:xfrm>
            <a:off x="457200" y="990600"/>
            <a:ext cx="8001000" cy="609600"/>
          </a:xfrm>
        </p:spPr>
        <p:txBody>
          <a:bodyPr/>
          <a:lstStyle/>
          <a:p>
            <a:pPr eaLnBrk="1" hangingPunct="1"/>
            <a:r>
              <a:rPr lang="en-US" sz="3200" dirty="0" smtClean="0">
                <a:latin typeface="Arial" pitchFamily="34" charset="0"/>
                <a:cs typeface="Arial" pitchFamily="34" charset="0"/>
              </a:rPr>
              <a:t>Gateway To Technology for Middle School </a:t>
            </a:r>
            <a:br>
              <a:rPr lang="en-US" sz="3200" dirty="0" smtClean="0">
                <a:latin typeface="Arial" pitchFamily="34" charset="0"/>
                <a:cs typeface="Arial" pitchFamily="34" charset="0"/>
              </a:rPr>
            </a:br>
            <a:r>
              <a:rPr lang="en-US" sz="3200" dirty="0" smtClean="0">
                <a:latin typeface="Arial" pitchFamily="34" charset="0"/>
                <a:cs typeface="Arial" pitchFamily="34" charset="0"/>
              </a:rPr>
              <a:t>It’s How we Recruit Boys </a:t>
            </a:r>
            <a:r>
              <a:rPr lang="en-US" sz="3200" b="1" i="1" dirty="0" smtClean="0">
                <a:latin typeface="Arial" pitchFamily="34" charset="0"/>
                <a:cs typeface="Arial" pitchFamily="34" charset="0"/>
              </a:rPr>
              <a:t>And</a:t>
            </a:r>
            <a:r>
              <a:rPr lang="en-US" sz="3200" dirty="0" smtClean="0">
                <a:latin typeface="Arial" pitchFamily="34" charset="0"/>
                <a:cs typeface="Arial" pitchFamily="34" charset="0"/>
              </a:rPr>
              <a:t> Girls.</a:t>
            </a:r>
          </a:p>
        </p:txBody>
      </p:sp>
      <p:pic>
        <p:nvPicPr>
          <p:cNvPr id="21508" name="Picture 10" descr="gtt1_sti09.jpg"/>
          <p:cNvPicPr>
            <a:picLocks noChangeAspect="1"/>
          </p:cNvPicPr>
          <p:nvPr/>
        </p:nvPicPr>
        <p:blipFill>
          <a:blip r:embed="rId3" cstate="print"/>
          <a:srcRect/>
          <a:stretch>
            <a:fillRect/>
          </a:stretch>
        </p:blipFill>
        <p:spPr bwMode="auto">
          <a:xfrm>
            <a:off x="4941888" y="3690938"/>
            <a:ext cx="3886200" cy="2914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5"/>
          <p:cNvSpPr>
            <a:spLocks noGrp="1"/>
          </p:cNvSpPr>
          <p:nvPr>
            <p:ph idx="1"/>
          </p:nvPr>
        </p:nvSpPr>
        <p:spPr>
          <a:xfrm>
            <a:off x="457200" y="2286000"/>
            <a:ext cx="8077200" cy="4267200"/>
          </a:xfrm>
        </p:spPr>
        <p:txBody>
          <a:bodyPr/>
          <a:lstStyle/>
          <a:p>
            <a:pPr eaLnBrk="1" hangingPunct="1">
              <a:spcBef>
                <a:spcPct val="40000"/>
              </a:spcBef>
            </a:pPr>
            <a:r>
              <a:rPr lang="en-US" sz="2800" dirty="0" smtClean="0">
                <a:latin typeface="Arial" pitchFamily="34" charset="0"/>
              </a:rPr>
              <a:t>All six GTT modules are designed as ten-week units on a standard 50 minute schedule; totals 1.5 academic years of material. </a:t>
            </a:r>
          </a:p>
          <a:p>
            <a:pPr eaLnBrk="1" hangingPunct="1">
              <a:spcBef>
                <a:spcPct val="40000"/>
              </a:spcBef>
            </a:pPr>
            <a:r>
              <a:rPr lang="en-US" sz="2800" dirty="0" smtClean="0">
                <a:latin typeface="Arial" pitchFamily="34" charset="0"/>
              </a:rPr>
              <a:t>Schools may offer courses from grade six through grade eight in a manner they determine reasonable and appropriate for their school. </a:t>
            </a:r>
          </a:p>
          <a:p>
            <a:pPr eaLnBrk="1" hangingPunct="1">
              <a:spcBef>
                <a:spcPct val="40000"/>
              </a:spcBef>
              <a:buFontTx/>
              <a:buNone/>
            </a:pPr>
            <a:endParaRPr lang="en-US" sz="1600" dirty="0" smtClean="0">
              <a:latin typeface="Arial" pitchFamily="34" charset="0"/>
            </a:endParaRPr>
          </a:p>
        </p:txBody>
      </p:sp>
      <p:sp>
        <p:nvSpPr>
          <p:cNvPr id="22530" name="Title 4"/>
          <p:cNvSpPr>
            <a:spLocks noGrp="1"/>
          </p:cNvSpPr>
          <p:nvPr>
            <p:ph type="title"/>
          </p:nvPr>
        </p:nvSpPr>
        <p:spPr/>
        <p:txBody>
          <a:bodyPr/>
          <a:lstStyle/>
          <a:p>
            <a:pPr eaLnBrk="1" hangingPunct="1"/>
            <a:r>
              <a:rPr lang="en-US" sz="3200" smtClean="0">
                <a:latin typeface="Arial" pitchFamily="34" charset="0"/>
                <a:cs typeface="Arial" pitchFamily="34" charset="0"/>
              </a:rPr>
              <a:t>Gateway To Technology Program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pPr eaLnBrk="1" hangingPunct="1"/>
            <a:r>
              <a:rPr lang="en-US" sz="3200" smtClean="0">
                <a:latin typeface="Arial" pitchFamily="34" charset="0"/>
                <a:cs typeface="Arial" pitchFamily="34" charset="0"/>
              </a:rPr>
              <a:t>Gateway To Technology Program</a:t>
            </a:r>
          </a:p>
        </p:txBody>
      </p:sp>
      <p:pic>
        <p:nvPicPr>
          <p:cNvPr id="23555" name="Picture 3" descr="gtt2_sti09.jpg"/>
          <p:cNvPicPr>
            <a:picLocks noChangeAspect="1"/>
          </p:cNvPicPr>
          <p:nvPr/>
        </p:nvPicPr>
        <p:blipFill>
          <a:blip r:embed="rId3" cstate="print"/>
          <a:srcRect/>
          <a:stretch>
            <a:fillRect/>
          </a:stretch>
        </p:blipFill>
        <p:spPr bwMode="auto">
          <a:xfrm>
            <a:off x="1871663" y="1535113"/>
            <a:ext cx="3419475" cy="5127625"/>
          </a:xfrm>
          <a:prstGeom prst="rect">
            <a:avLst/>
          </a:prstGeom>
          <a:noFill/>
          <a:ln w="9525">
            <a:noFill/>
            <a:miter lim="800000"/>
            <a:headEnd/>
            <a:tailEnd/>
          </a:ln>
        </p:spPr>
      </p:pic>
      <p:sp>
        <p:nvSpPr>
          <p:cNvPr id="23556" name="TextBox 7"/>
          <p:cNvSpPr txBox="1">
            <a:spLocks noChangeArrowheads="1"/>
          </p:cNvSpPr>
          <p:nvPr/>
        </p:nvSpPr>
        <p:spPr bwMode="auto">
          <a:xfrm>
            <a:off x="5300663" y="5083175"/>
            <a:ext cx="3440112" cy="831850"/>
          </a:xfrm>
          <a:prstGeom prst="rect">
            <a:avLst/>
          </a:prstGeom>
          <a:noFill/>
          <a:ln w="9525">
            <a:noFill/>
            <a:miter lim="800000"/>
            <a:headEnd/>
            <a:tailEnd/>
          </a:ln>
        </p:spPr>
        <p:txBody>
          <a:bodyPr>
            <a:spAutoFit/>
          </a:bodyPr>
          <a:lstStyle/>
          <a:p>
            <a:r>
              <a:rPr lang="en-US"/>
              <a:t>Simulated manufacturing line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a:xfrm>
            <a:off x="990600" y="1828800"/>
            <a:ext cx="7772400" cy="4267200"/>
          </a:xfrm>
        </p:spPr>
        <p:txBody>
          <a:bodyPr/>
          <a:lstStyle/>
          <a:p>
            <a:pPr eaLnBrk="1" hangingPunct="1">
              <a:buFontTx/>
              <a:buNone/>
            </a:pPr>
            <a:r>
              <a:rPr lang="en-US" b="1" dirty="0" smtClean="0">
                <a:latin typeface="Arial" pitchFamily="34" charset="0"/>
                <a:cs typeface="Arial" pitchFamily="34" charset="0"/>
              </a:rPr>
              <a:t>Foundation Courses</a:t>
            </a:r>
          </a:p>
          <a:p>
            <a:pPr eaLnBrk="1" hangingPunct="1">
              <a:spcBef>
                <a:spcPts val="300"/>
              </a:spcBef>
            </a:pPr>
            <a:r>
              <a:rPr lang="en-US" sz="2400" dirty="0" smtClean="0">
                <a:solidFill>
                  <a:srgbClr val="00386B"/>
                </a:solidFill>
                <a:latin typeface="Arial" pitchFamily="34" charset="0"/>
              </a:rPr>
              <a:t>Introduction to Engineering Design</a:t>
            </a:r>
          </a:p>
          <a:p>
            <a:pPr eaLnBrk="1" hangingPunct="1">
              <a:spcBef>
                <a:spcPts val="300"/>
              </a:spcBef>
            </a:pPr>
            <a:r>
              <a:rPr lang="en-US" sz="2400" dirty="0" smtClean="0">
                <a:solidFill>
                  <a:srgbClr val="00386B"/>
                </a:solidFill>
                <a:latin typeface="Arial" pitchFamily="34" charset="0"/>
              </a:rPr>
              <a:t>Principles Of Engineering</a:t>
            </a:r>
          </a:p>
          <a:p>
            <a:pPr eaLnBrk="1" hangingPunct="1">
              <a:buFontTx/>
              <a:buNone/>
            </a:pPr>
            <a:r>
              <a:rPr lang="en-US" b="1" dirty="0" smtClean="0">
                <a:latin typeface="Arial" pitchFamily="34" charset="0"/>
                <a:cs typeface="Arial" pitchFamily="34" charset="0"/>
              </a:rPr>
              <a:t>Specialization Courses</a:t>
            </a:r>
          </a:p>
          <a:p>
            <a:pPr>
              <a:spcBef>
                <a:spcPts val="300"/>
              </a:spcBef>
            </a:pPr>
            <a:r>
              <a:rPr lang="en-US" sz="2400" dirty="0">
                <a:solidFill>
                  <a:srgbClr val="AF1E2D"/>
                </a:solidFill>
                <a:latin typeface="Arial" pitchFamily="34" charset="0"/>
              </a:rPr>
              <a:t>Digital Electronics</a:t>
            </a:r>
          </a:p>
          <a:p>
            <a:pPr eaLnBrk="1" hangingPunct="1">
              <a:spcBef>
                <a:spcPts val="300"/>
              </a:spcBef>
            </a:pPr>
            <a:r>
              <a:rPr lang="en-US" sz="2400" dirty="0" smtClean="0">
                <a:solidFill>
                  <a:srgbClr val="AF1E2D"/>
                </a:solidFill>
                <a:latin typeface="Arial" pitchFamily="34" charset="0"/>
              </a:rPr>
              <a:t>Aerospace Engineering</a:t>
            </a:r>
          </a:p>
          <a:p>
            <a:pPr eaLnBrk="1" hangingPunct="1">
              <a:spcBef>
                <a:spcPts val="300"/>
              </a:spcBef>
            </a:pPr>
            <a:r>
              <a:rPr lang="en-US" sz="2400" dirty="0" smtClean="0">
                <a:solidFill>
                  <a:srgbClr val="AF1E2D"/>
                </a:solidFill>
                <a:latin typeface="Arial" pitchFamily="34" charset="0"/>
              </a:rPr>
              <a:t>Biotechnical Engineering</a:t>
            </a:r>
          </a:p>
          <a:p>
            <a:pPr eaLnBrk="1" hangingPunct="1">
              <a:spcBef>
                <a:spcPts val="300"/>
              </a:spcBef>
            </a:pPr>
            <a:r>
              <a:rPr lang="en-US" sz="2400" dirty="0" smtClean="0">
                <a:solidFill>
                  <a:srgbClr val="AF1E2D"/>
                </a:solidFill>
                <a:latin typeface="Arial" pitchFamily="34" charset="0"/>
              </a:rPr>
              <a:t>Civil Engineering and Architecture</a:t>
            </a:r>
          </a:p>
          <a:p>
            <a:pPr eaLnBrk="1" hangingPunct="1">
              <a:spcBef>
                <a:spcPts val="300"/>
              </a:spcBef>
            </a:pPr>
            <a:r>
              <a:rPr lang="en-US" sz="2400" dirty="0" smtClean="0">
                <a:solidFill>
                  <a:srgbClr val="AF1E2D"/>
                </a:solidFill>
                <a:latin typeface="Arial" pitchFamily="34" charset="0"/>
              </a:rPr>
              <a:t>Computer Integrated Manufacturing</a:t>
            </a:r>
          </a:p>
          <a:p>
            <a:pPr eaLnBrk="1" hangingPunct="1">
              <a:buFontTx/>
              <a:buNone/>
            </a:pPr>
            <a:r>
              <a:rPr lang="en-US" b="1" dirty="0" smtClean="0">
                <a:latin typeface="Arial" pitchFamily="34" charset="0"/>
                <a:cs typeface="Arial" pitchFamily="34" charset="0"/>
              </a:rPr>
              <a:t>Capstone Course</a:t>
            </a:r>
          </a:p>
          <a:p>
            <a:pPr eaLnBrk="1" hangingPunct="1">
              <a:spcBef>
                <a:spcPts val="300"/>
              </a:spcBef>
            </a:pPr>
            <a:r>
              <a:rPr lang="en-US" sz="2400" dirty="0" smtClean="0">
                <a:solidFill>
                  <a:srgbClr val="00B050"/>
                </a:solidFill>
                <a:latin typeface="Arial" pitchFamily="34" charset="0"/>
              </a:rPr>
              <a:t>Engineering Design and Development</a:t>
            </a:r>
          </a:p>
          <a:p>
            <a:pPr eaLnBrk="1" hangingPunct="1">
              <a:buFontTx/>
              <a:buNone/>
            </a:pPr>
            <a:endParaRPr lang="en-US" sz="1800" dirty="0" smtClean="0">
              <a:latin typeface="Arial" pitchFamily="34" charset="0"/>
            </a:endParaRPr>
          </a:p>
        </p:txBody>
      </p:sp>
      <p:sp>
        <p:nvSpPr>
          <p:cNvPr id="24578" name="Title 4"/>
          <p:cNvSpPr>
            <a:spLocks noGrp="1"/>
          </p:cNvSpPr>
          <p:nvPr>
            <p:ph type="title"/>
          </p:nvPr>
        </p:nvSpPr>
        <p:spPr>
          <a:xfrm>
            <a:off x="533400" y="838200"/>
            <a:ext cx="8001000" cy="609600"/>
          </a:xfrm>
        </p:spPr>
        <p:txBody>
          <a:bodyPr/>
          <a:lstStyle/>
          <a:p>
            <a:pPr eaLnBrk="1" hangingPunct="1"/>
            <a:r>
              <a:rPr lang="en-US" sz="3200" smtClean="0">
                <a:latin typeface="Arial" pitchFamily="34" charset="0"/>
                <a:cs typeface="Arial" pitchFamily="34" charset="0"/>
              </a:rPr>
              <a:t>High School</a:t>
            </a:r>
            <a:br>
              <a:rPr lang="en-US" sz="3200" smtClean="0">
                <a:latin typeface="Arial" pitchFamily="34" charset="0"/>
                <a:cs typeface="Arial" pitchFamily="34" charset="0"/>
              </a:rPr>
            </a:br>
            <a:r>
              <a:rPr lang="en-US" sz="3200" smtClean="0">
                <a:latin typeface="Arial" pitchFamily="34" charset="0"/>
                <a:cs typeface="Arial" pitchFamily="34" charset="0"/>
              </a:rPr>
              <a:t>Pathway to Engineering Program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609600" y="2133600"/>
            <a:ext cx="7772400" cy="4267200"/>
          </a:xfrm>
        </p:spPr>
        <p:txBody>
          <a:bodyPr/>
          <a:lstStyle/>
          <a:p>
            <a:pPr eaLnBrk="1" hangingPunct="1">
              <a:lnSpc>
                <a:spcPct val="115000"/>
              </a:lnSpc>
              <a:buFontTx/>
              <a:buNone/>
            </a:pPr>
            <a:r>
              <a:rPr lang="en-US" b="1" dirty="0" smtClean="0">
                <a:latin typeface="Arial" pitchFamily="34" charset="0"/>
                <a:cs typeface="Arial" pitchFamily="34" charset="0"/>
              </a:rPr>
              <a:t>A hands-on, project-based course that teaches:</a:t>
            </a:r>
          </a:p>
          <a:p>
            <a:pPr eaLnBrk="1" hangingPunct="1">
              <a:lnSpc>
                <a:spcPct val="115000"/>
              </a:lnSpc>
              <a:spcBef>
                <a:spcPts val="300"/>
              </a:spcBef>
            </a:pPr>
            <a:r>
              <a:rPr lang="en-US" sz="2400" dirty="0" smtClean="0">
                <a:solidFill>
                  <a:srgbClr val="00386B"/>
                </a:solidFill>
                <a:latin typeface="Arial" pitchFamily="34" charset="0"/>
              </a:rPr>
              <a:t>Engineering as a Career</a:t>
            </a:r>
          </a:p>
          <a:p>
            <a:pPr eaLnBrk="1" hangingPunct="1">
              <a:lnSpc>
                <a:spcPct val="115000"/>
              </a:lnSpc>
              <a:spcBef>
                <a:spcPts val="300"/>
              </a:spcBef>
            </a:pPr>
            <a:r>
              <a:rPr lang="en-US" sz="2400" dirty="0" smtClean="0">
                <a:solidFill>
                  <a:srgbClr val="00386B"/>
                </a:solidFill>
                <a:latin typeface="Arial" pitchFamily="34" charset="0"/>
              </a:rPr>
              <a:t>Materials Science</a:t>
            </a:r>
          </a:p>
          <a:p>
            <a:pPr eaLnBrk="1" hangingPunct="1">
              <a:lnSpc>
                <a:spcPct val="115000"/>
              </a:lnSpc>
              <a:spcBef>
                <a:spcPts val="300"/>
              </a:spcBef>
            </a:pPr>
            <a:r>
              <a:rPr lang="en-US" sz="2400" dirty="0" smtClean="0">
                <a:solidFill>
                  <a:srgbClr val="00386B"/>
                </a:solidFill>
                <a:latin typeface="Arial" pitchFamily="34" charset="0"/>
              </a:rPr>
              <a:t>Structural Design</a:t>
            </a:r>
          </a:p>
          <a:p>
            <a:pPr eaLnBrk="1" hangingPunct="1">
              <a:lnSpc>
                <a:spcPct val="115000"/>
              </a:lnSpc>
              <a:spcBef>
                <a:spcPts val="300"/>
              </a:spcBef>
            </a:pPr>
            <a:r>
              <a:rPr lang="en-US" sz="2400" dirty="0" smtClean="0">
                <a:solidFill>
                  <a:srgbClr val="00386B"/>
                </a:solidFill>
                <a:latin typeface="Arial" pitchFamily="34" charset="0"/>
              </a:rPr>
              <a:t>Applied Physics</a:t>
            </a:r>
          </a:p>
          <a:p>
            <a:pPr eaLnBrk="1" hangingPunct="1">
              <a:lnSpc>
                <a:spcPct val="115000"/>
              </a:lnSpc>
              <a:spcBef>
                <a:spcPts val="300"/>
              </a:spcBef>
            </a:pPr>
            <a:r>
              <a:rPr lang="en-US" sz="2400" dirty="0" smtClean="0">
                <a:solidFill>
                  <a:srgbClr val="00386B"/>
                </a:solidFill>
                <a:latin typeface="Arial" pitchFamily="34" charset="0"/>
              </a:rPr>
              <a:t>Automation/Robotics</a:t>
            </a:r>
          </a:p>
          <a:p>
            <a:pPr eaLnBrk="1" hangingPunct="1">
              <a:lnSpc>
                <a:spcPct val="115000"/>
              </a:lnSpc>
              <a:spcBef>
                <a:spcPts val="300"/>
              </a:spcBef>
            </a:pPr>
            <a:r>
              <a:rPr lang="en-US" sz="2400" dirty="0" smtClean="0">
                <a:solidFill>
                  <a:srgbClr val="00386B"/>
                </a:solidFill>
                <a:latin typeface="Arial" pitchFamily="34" charset="0"/>
              </a:rPr>
              <a:t>Embedded Processors</a:t>
            </a:r>
          </a:p>
          <a:p>
            <a:pPr eaLnBrk="1" hangingPunct="1">
              <a:lnSpc>
                <a:spcPct val="115000"/>
              </a:lnSpc>
              <a:spcBef>
                <a:spcPts val="300"/>
              </a:spcBef>
            </a:pPr>
            <a:r>
              <a:rPr lang="en-US" sz="2400" dirty="0" smtClean="0">
                <a:solidFill>
                  <a:srgbClr val="00386B"/>
                </a:solidFill>
                <a:latin typeface="Arial" pitchFamily="34" charset="0"/>
              </a:rPr>
              <a:t>Drafting/Design</a:t>
            </a:r>
          </a:p>
        </p:txBody>
      </p:sp>
      <p:sp>
        <p:nvSpPr>
          <p:cNvPr id="25602" name="Title 4"/>
          <p:cNvSpPr>
            <a:spLocks noGrp="1"/>
          </p:cNvSpPr>
          <p:nvPr>
            <p:ph type="title"/>
          </p:nvPr>
        </p:nvSpPr>
        <p:spPr>
          <a:xfrm>
            <a:off x="609600" y="838200"/>
            <a:ext cx="8001000" cy="1063625"/>
          </a:xfrm>
        </p:spPr>
        <p:txBody>
          <a:bodyPr/>
          <a:lstStyle/>
          <a:p>
            <a:pPr eaLnBrk="1" hangingPunct="1"/>
            <a:r>
              <a:rPr lang="en-US" sz="3200" smtClean="0">
                <a:latin typeface="Arial" pitchFamily="34" charset="0"/>
                <a:cs typeface="Arial" pitchFamily="34" charset="0"/>
              </a:rPr>
              <a:t>Foundation Course: </a:t>
            </a:r>
            <a:br>
              <a:rPr lang="en-US" sz="3200" smtClean="0">
                <a:latin typeface="Arial" pitchFamily="34" charset="0"/>
                <a:cs typeface="Arial" pitchFamily="34" charset="0"/>
              </a:rPr>
            </a:br>
            <a:r>
              <a:rPr lang="en-US" sz="3200" smtClean="0">
                <a:latin typeface="Arial" pitchFamily="34" charset="0"/>
                <a:cs typeface="Arial" pitchFamily="34" charset="0"/>
              </a:rPr>
              <a:t>Principles Of Engineering</a:t>
            </a:r>
          </a:p>
        </p:txBody>
      </p:sp>
      <p:pic>
        <p:nvPicPr>
          <p:cNvPr id="25604" name="Content Placeholder 7" descr="poe1_sti09.jpg"/>
          <p:cNvPicPr>
            <a:picLocks noChangeAspect="1"/>
          </p:cNvPicPr>
          <p:nvPr/>
        </p:nvPicPr>
        <p:blipFill>
          <a:blip r:embed="rId3" cstate="print"/>
          <a:srcRect/>
          <a:stretch>
            <a:fillRect/>
          </a:stretch>
        </p:blipFill>
        <p:spPr bwMode="auto">
          <a:xfrm>
            <a:off x="4538663" y="3341688"/>
            <a:ext cx="436880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Foundation Course: </a:t>
            </a:r>
            <a:br>
              <a:rPr lang="en-US" sz="3200" smtClean="0">
                <a:latin typeface="Arial" pitchFamily="34" charset="0"/>
                <a:cs typeface="Arial" pitchFamily="34" charset="0"/>
              </a:rPr>
            </a:br>
            <a:r>
              <a:rPr lang="en-US" sz="3200" smtClean="0">
                <a:latin typeface="Arial" pitchFamily="34" charset="0"/>
                <a:cs typeface="Arial" pitchFamily="34" charset="0"/>
              </a:rPr>
              <a:t>Introduction To Engineering Design</a:t>
            </a:r>
          </a:p>
        </p:txBody>
      </p:sp>
      <p:pic>
        <p:nvPicPr>
          <p:cNvPr id="26627" name="Picture 3" descr="Sponge Bob"/>
          <p:cNvPicPr>
            <a:picLocks noChangeAspect="1" noChangeArrowheads="1"/>
          </p:cNvPicPr>
          <p:nvPr/>
        </p:nvPicPr>
        <p:blipFill>
          <a:blip r:embed="rId3" cstate="print"/>
          <a:srcRect/>
          <a:stretch>
            <a:fillRect/>
          </a:stretch>
        </p:blipFill>
        <p:spPr bwMode="auto">
          <a:xfrm>
            <a:off x="261938" y="2212975"/>
            <a:ext cx="3810000" cy="3068638"/>
          </a:xfrm>
          <a:prstGeom prst="rect">
            <a:avLst/>
          </a:prstGeom>
          <a:noFill/>
          <a:ln w="9525">
            <a:noFill/>
            <a:miter lim="800000"/>
            <a:headEnd/>
            <a:tailEnd/>
          </a:ln>
        </p:spPr>
      </p:pic>
      <p:pic>
        <p:nvPicPr>
          <p:cNvPr id="26628" name="Picture 4" descr="Assembly2"/>
          <p:cNvPicPr>
            <a:picLocks noChangeAspect="1" noChangeArrowheads="1"/>
          </p:cNvPicPr>
          <p:nvPr/>
        </p:nvPicPr>
        <p:blipFill>
          <a:blip r:embed="rId4" cstate="print"/>
          <a:srcRect/>
          <a:stretch>
            <a:fillRect/>
          </a:stretch>
        </p:blipFill>
        <p:spPr bwMode="auto">
          <a:xfrm>
            <a:off x="2720975" y="3921125"/>
            <a:ext cx="3429000" cy="2762250"/>
          </a:xfrm>
          <a:prstGeom prst="rect">
            <a:avLst/>
          </a:prstGeom>
          <a:noFill/>
          <a:ln w="9525">
            <a:noFill/>
            <a:miter lim="800000"/>
            <a:headEnd/>
            <a:tailEnd/>
          </a:ln>
        </p:spPr>
      </p:pic>
      <p:pic>
        <p:nvPicPr>
          <p:cNvPr id="26629" name="Picture 5" descr="birdfeeder"/>
          <p:cNvPicPr>
            <a:picLocks noChangeAspect="1" noChangeArrowheads="1"/>
          </p:cNvPicPr>
          <p:nvPr/>
        </p:nvPicPr>
        <p:blipFill>
          <a:blip r:embed="rId5" cstate="print"/>
          <a:srcRect/>
          <a:stretch>
            <a:fillRect/>
          </a:stretch>
        </p:blipFill>
        <p:spPr bwMode="auto">
          <a:xfrm>
            <a:off x="5737225" y="2266950"/>
            <a:ext cx="3276600" cy="3130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7620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2291" name="Rectangle 2"/>
          <p:cNvSpPr>
            <a:spLocks noGrp="1" noChangeArrowheads="1"/>
          </p:cNvSpPr>
          <p:nvPr>
            <p:ph type="ctrTitle"/>
          </p:nvPr>
        </p:nvSpPr>
        <p:spPr>
          <a:xfrm>
            <a:off x="0" y="1524000"/>
            <a:ext cx="9525000" cy="4648200"/>
          </a:xfrm>
        </p:spPr>
        <p:txBody>
          <a:bodyPr/>
          <a:lstStyle/>
          <a:p>
            <a:pPr>
              <a:lnSpc>
                <a:spcPct val="150000"/>
              </a:lnSpc>
            </a:pPr>
            <a:r>
              <a:rPr lang="en-US" sz="2800" b="1" i="1" dirty="0" smtClean="0">
                <a:latin typeface="Arial" pitchFamily="34" charset="0"/>
                <a:cs typeface="Arial" pitchFamily="34" charset="0"/>
              </a:rPr>
              <a:t>	 Focusing Education on the Future</a:t>
            </a:r>
            <a:br>
              <a:rPr lang="en-US" sz="2800" b="1" i="1" dirty="0" smtClean="0">
                <a:latin typeface="Arial" pitchFamily="34" charset="0"/>
                <a:cs typeface="Arial" pitchFamily="34" charset="0"/>
              </a:rPr>
            </a:br>
            <a:r>
              <a:rPr lang="en-US" sz="2800" b="1" i="1" dirty="0" smtClean="0">
                <a:latin typeface="Arial" pitchFamily="34" charset="0"/>
                <a:cs typeface="Arial" pitchFamily="34" charset="0"/>
              </a:rPr>
              <a:t/>
            </a:r>
            <a:br>
              <a:rPr lang="en-US" sz="2800" b="1" i="1" dirty="0" smtClean="0">
                <a:latin typeface="Arial" pitchFamily="34" charset="0"/>
                <a:cs typeface="Arial" pitchFamily="34" charset="0"/>
              </a:rPr>
            </a:br>
            <a:r>
              <a:rPr lang="en-US" b="1" dirty="0" smtClean="0">
                <a:latin typeface="Arial" pitchFamily="34" charset="0"/>
                <a:cs typeface="Arial" pitchFamily="34" charset="0"/>
              </a:rPr>
              <a:t>Welcome and Introductions </a:t>
            </a:r>
            <a:br>
              <a:rPr lang="en-US" b="1" dirty="0" smtClean="0">
                <a:latin typeface="Arial" pitchFamily="34" charset="0"/>
                <a:cs typeface="Arial" pitchFamily="34" charset="0"/>
              </a:rPr>
            </a:br>
            <a:r>
              <a:rPr lang="en-US" b="1" dirty="0" smtClean="0">
                <a:latin typeface="Arial" pitchFamily="34" charset="0"/>
                <a:cs typeface="Arial" pitchFamily="34" charset="0"/>
              </a:rPr>
              <a:t>	- </a:t>
            </a:r>
            <a:r>
              <a:rPr lang="en-US" b="1" dirty="0" err="1" smtClean="0">
                <a:latin typeface="Arial" pitchFamily="34" charset="0"/>
                <a:cs typeface="Arial" pitchFamily="34" charset="0"/>
              </a:rPr>
              <a:t>Rendee</a:t>
            </a:r>
            <a:r>
              <a:rPr lang="en-US" b="1" dirty="0" smtClean="0">
                <a:latin typeface="Arial" pitchFamily="34" charset="0"/>
                <a:cs typeface="Arial" pitchFamily="34" charset="0"/>
              </a:rPr>
              <a:t> Dore’, </a:t>
            </a:r>
            <a:r>
              <a:rPr lang="en-US" dirty="0" smtClean="0">
                <a:latin typeface="Arial" pitchFamily="34" charset="0"/>
                <a:cs typeface="Arial" pitchFamily="34" charset="0"/>
              </a:rPr>
              <a:t>San Jose State University, PLTW Center</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	- Linda Christopher, </a:t>
            </a:r>
            <a:r>
              <a:rPr lang="en-US" dirty="0" smtClean="0">
                <a:latin typeface="Arial" pitchFamily="34" charset="0"/>
                <a:cs typeface="Arial" pitchFamily="34" charset="0"/>
              </a:rPr>
              <a:t>LEED, </a:t>
            </a:r>
            <a:r>
              <a:rPr lang="en-US" dirty="0" smtClean="0">
                <a:solidFill>
                  <a:srgbClr val="1D2F86"/>
                </a:solidFill>
                <a:latin typeface="Arial" pitchFamily="34" charset="0"/>
                <a:cs typeface="Arial" pitchFamily="34" charset="0"/>
              </a:rPr>
              <a:t>Capital Region PLTW Network</a:t>
            </a:r>
            <a:r>
              <a:rPr lang="en-US" b="1" dirty="0" smtClean="0">
                <a:solidFill>
                  <a:srgbClr val="003399"/>
                </a:solidFill>
                <a:latin typeface="Arial" pitchFamily="34" charset="0"/>
                <a:cs typeface="Arial" pitchFamily="34" charset="0"/>
              </a:rPr>
              <a:t>	</a:t>
            </a:r>
            <a:br>
              <a:rPr lang="en-US" b="1" dirty="0" smtClean="0">
                <a:solidFill>
                  <a:srgbClr val="003399"/>
                </a:solidFill>
                <a:latin typeface="Arial" pitchFamily="34" charset="0"/>
                <a:cs typeface="Arial" pitchFamily="34" charset="0"/>
              </a:rPr>
            </a:br>
            <a:r>
              <a:rPr lang="en-US" b="1" dirty="0" smtClean="0">
                <a:latin typeface="Arial" pitchFamily="34" charset="0"/>
                <a:cs typeface="Arial" pitchFamily="34" charset="0"/>
              </a:rPr>
              <a:t>PLTW Overview</a:t>
            </a:r>
            <a:br>
              <a:rPr lang="en-US" b="1" dirty="0" smtClean="0">
                <a:latin typeface="Arial" pitchFamily="34" charset="0"/>
                <a:cs typeface="Arial" pitchFamily="34" charset="0"/>
              </a:rPr>
            </a:br>
            <a:r>
              <a:rPr lang="en-US" b="1" dirty="0" smtClean="0">
                <a:latin typeface="Arial" pitchFamily="34" charset="0"/>
                <a:cs typeface="Arial" pitchFamily="34" charset="0"/>
              </a:rPr>
              <a:t>	- Duane Crum, </a:t>
            </a:r>
            <a:r>
              <a:rPr lang="en-US" dirty="0" smtClean="0">
                <a:latin typeface="Arial" pitchFamily="34" charset="0"/>
                <a:cs typeface="Arial" pitchFamily="34" charset="0"/>
              </a:rPr>
              <a:t>PLTW State Leadership, SDSU</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PLTW Schools </a:t>
            </a:r>
            <a:br>
              <a:rPr lang="en-US" b="1" dirty="0" smtClean="0">
                <a:latin typeface="Arial" pitchFamily="34" charset="0"/>
                <a:cs typeface="Arial" pitchFamily="34" charset="0"/>
              </a:rPr>
            </a:br>
            <a:r>
              <a:rPr lang="en-US" b="1" dirty="0" smtClean="0">
                <a:latin typeface="Arial" pitchFamily="34" charset="0"/>
                <a:cs typeface="Arial" pitchFamily="34" charset="0"/>
              </a:rPr>
              <a:t>	- Chris Stinson, </a:t>
            </a:r>
            <a:r>
              <a:rPr lang="en-US" dirty="0" smtClean="0">
                <a:latin typeface="Arial" pitchFamily="34" charset="0"/>
                <a:cs typeface="Arial" pitchFamily="34" charset="0"/>
              </a:rPr>
              <a:t>Antelope High School Engineering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	</a:t>
            </a:r>
          </a:p>
        </p:txBody>
      </p:sp>
      <p:sp>
        <p:nvSpPr>
          <p:cNvPr id="12292" name="Line 4"/>
          <p:cNvSpPr>
            <a:spLocks noChangeShapeType="1"/>
          </p:cNvSpPr>
          <p:nvPr/>
        </p:nvSpPr>
        <p:spPr bwMode="auto">
          <a:xfrm>
            <a:off x="381000" y="1447800"/>
            <a:ext cx="8229600" cy="0"/>
          </a:xfrm>
          <a:prstGeom prst="line">
            <a:avLst/>
          </a:prstGeom>
          <a:noFill/>
          <a:ln w="9525">
            <a:solidFill>
              <a:schemeClr val="bg2"/>
            </a:solidFill>
            <a:round/>
            <a:headEnd/>
            <a:tailEnd/>
          </a:ln>
        </p:spPr>
        <p:txBody>
          <a:bodyPr wrap="none" anchor="ctr"/>
          <a:lstStyle/>
          <a:p>
            <a:endParaRPr lang="en-US"/>
          </a:p>
        </p:txBody>
      </p:sp>
      <p:pic>
        <p:nvPicPr>
          <p:cNvPr id="12293" name="Picture 6" descr="PLTW_Logo_Print Final"/>
          <p:cNvPicPr>
            <a:picLocks noChangeAspect="1" noChangeArrowheads="1"/>
          </p:cNvPicPr>
          <p:nvPr/>
        </p:nvPicPr>
        <p:blipFill>
          <a:blip r:embed="rId3" cstate="print"/>
          <a:srcRect/>
          <a:stretch>
            <a:fillRect/>
          </a:stretch>
        </p:blipFill>
        <p:spPr bwMode="auto">
          <a:xfrm>
            <a:off x="1981200" y="-152400"/>
            <a:ext cx="4114800"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5"/>
          <p:cNvSpPr>
            <a:spLocks noGrp="1"/>
          </p:cNvSpPr>
          <p:nvPr>
            <p:ph idx="1"/>
          </p:nvPr>
        </p:nvSpPr>
        <p:spPr>
          <a:xfrm>
            <a:off x="544513" y="5775325"/>
            <a:ext cx="8523287" cy="636588"/>
          </a:xfrm>
        </p:spPr>
        <p:txBody>
          <a:bodyPr/>
          <a:lstStyle/>
          <a:p>
            <a:pPr eaLnBrk="1" hangingPunct="1">
              <a:buFontTx/>
              <a:buNone/>
            </a:pPr>
            <a:r>
              <a:rPr lang="en-US" dirty="0" smtClean="0">
                <a:latin typeface="Arial" pitchFamily="34" charset="0"/>
                <a:cs typeface="Arial" pitchFamily="34" charset="0"/>
              </a:rPr>
              <a:t>Design &gt; Simulate &gt; Prototype &gt; Fabricate</a:t>
            </a:r>
          </a:p>
          <a:p>
            <a:pPr eaLnBrk="1" hangingPunct="1">
              <a:buFontTx/>
              <a:buNone/>
            </a:pPr>
            <a:endParaRPr lang="en-US" sz="1800" dirty="0" smtClean="0">
              <a:latin typeface="Georgia" pitchFamily="18" charset="0"/>
            </a:endParaRPr>
          </a:p>
        </p:txBody>
      </p:sp>
      <p:sp>
        <p:nvSpPr>
          <p:cNvPr id="27650" name="Title 4"/>
          <p:cNvSpPr>
            <a:spLocks noGrp="1"/>
          </p:cNvSpPr>
          <p:nvPr>
            <p:ph type="title"/>
          </p:nvPr>
        </p:nvSpPr>
        <p:spPr>
          <a:xfrm>
            <a:off x="685800" y="954088"/>
            <a:ext cx="8001000" cy="1063625"/>
          </a:xfrm>
        </p:spPr>
        <p:txBody>
          <a:bodyPr/>
          <a:lstStyle/>
          <a:p>
            <a:pPr eaLnBrk="1" hangingPunct="1"/>
            <a:r>
              <a:rPr lang="en-US" sz="3200" smtClean="0">
                <a:latin typeface="Arial" pitchFamily="34" charset="0"/>
                <a:cs typeface="Arial" pitchFamily="34" charset="0"/>
              </a:rPr>
              <a:t>Foundation Course: </a:t>
            </a:r>
            <a:br>
              <a:rPr lang="en-US" sz="3200" smtClean="0">
                <a:latin typeface="Arial" pitchFamily="34" charset="0"/>
                <a:cs typeface="Arial" pitchFamily="34" charset="0"/>
              </a:rPr>
            </a:br>
            <a:r>
              <a:rPr lang="en-US" sz="3200" smtClean="0">
                <a:latin typeface="Arial" pitchFamily="34" charset="0"/>
                <a:cs typeface="Arial" pitchFamily="34" charset="0"/>
              </a:rPr>
              <a:t>Digital Electronics</a:t>
            </a:r>
          </a:p>
        </p:txBody>
      </p:sp>
      <p:pic>
        <p:nvPicPr>
          <p:cNvPr id="27652" name="Picture 3" descr="hs4"/>
          <p:cNvPicPr>
            <a:picLocks noChangeAspect="1" noChangeArrowheads="1"/>
          </p:cNvPicPr>
          <p:nvPr/>
        </p:nvPicPr>
        <p:blipFill>
          <a:blip r:embed="rId3" cstate="print"/>
          <a:srcRect/>
          <a:stretch>
            <a:fillRect/>
          </a:stretch>
        </p:blipFill>
        <p:spPr bwMode="auto">
          <a:xfrm>
            <a:off x="500063" y="2286000"/>
            <a:ext cx="3581400" cy="2754313"/>
          </a:xfrm>
          <a:prstGeom prst="rect">
            <a:avLst/>
          </a:prstGeom>
          <a:noFill/>
          <a:ln w="9525">
            <a:noFill/>
            <a:miter lim="800000"/>
            <a:headEnd/>
            <a:tailEnd/>
          </a:ln>
        </p:spPr>
      </p:pic>
      <p:pic>
        <p:nvPicPr>
          <p:cNvPr id="27653" name="Picture 4" descr="Activity5"/>
          <p:cNvPicPr>
            <a:picLocks noChangeAspect="1" noChangeArrowheads="1"/>
          </p:cNvPicPr>
          <p:nvPr/>
        </p:nvPicPr>
        <p:blipFill>
          <a:blip r:embed="rId4" cstate="print"/>
          <a:srcRect/>
          <a:stretch>
            <a:fillRect/>
          </a:stretch>
        </p:blipFill>
        <p:spPr bwMode="auto">
          <a:xfrm>
            <a:off x="4462463" y="2286000"/>
            <a:ext cx="4343400" cy="3297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6"/>
          <p:cNvSpPr>
            <a:spLocks noGrp="1"/>
          </p:cNvSpPr>
          <p:nvPr>
            <p:ph idx="1"/>
          </p:nvPr>
        </p:nvSpPr>
        <p:spPr>
          <a:xfrm>
            <a:off x="4995863" y="2187575"/>
            <a:ext cx="3462337" cy="2036763"/>
          </a:xfrm>
        </p:spPr>
        <p:txBody>
          <a:bodyPr/>
          <a:lstStyle/>
          <a:p>
            <a:pPr eaLnBrk="1" hangingPunct="1"/>
            <a:r>
              <a:rPr lang="en-US" sz="2400" smtClean="0">
                <a:latin typeface="Arial" pitchFamily="34" charset="0"/>
              </a:rPr>
              <a:t>Soils</a:t>
            </a:r>
          </a:p>
          <a:p>
            <a:pPr eaLnBrk="1" hangingPunct="1"/>
            <a:r>
              <a:rPr lang="en-US" sz="2400" smtClean="0">
                <a:latin typeface="Arial" pitchFamily="34" charset="0"/>
              </a:rPr>
              <a:t>Permits</a:t>
            </a:r>
          </a:p>
          <a:p>
            <a:pPr eaLnBrk="1" hangingPunct="1"/>
            <a:r>
              <a:rPr lang="en-US" sz="2400" smtClean="0">
                <a:latin typeface="Arial" pitchFamily="34" charset="0"/>
              </a:rPr>
              <a:t>Design</a:t>
            </a:r>
          </a:p>
          <a:p>
            <a:pPr eaLnBrk="1" hangingPunct="1"/>
            <a:r>
              <a:rPr lang="en-US" sz="2400" smtClean="0">
                <a:latin typeface="Arial" pitchFamily="34" charset="0"/>
              </a:rPr>
              <a:t>Structural Analysis</a:t>
            </a:r>
          </a:p>
          <a:p>
            <a:pPr eaLnBrk="1" hangingPunct="1"/>
            <a:endParaRPr lang="en-US" sz="1800" smtClean="0">
              <a:latin typeface="Arial" pitchFamily="34" charset="0"/>
            </a:endParaRPr>
          </a:p>
        </p:txBody>
      </p:sp>
      <p:sp>
        <p:nvSpPr>
          <p:cNvPr id="28674"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Specialization Course:</a:t>
            </a:r>
            <a:br>
              <a:rPr lang="en-US" sz="3200" smtClean="0">
                <a:latin typeface="Arial" pitchFamily="34" charset="0"/>
                <a:cs typeface="Arial" pitchFamily="34" charset="0"/>
              </a:rPr>
            </a:br>
            <a:r>
              <a:rPr lang="en-US" sz="3200" smtClean="0">
                <a:latin typeface="Arial" pitchFamily="34" charset="0"/>
                <a:cs typeface="Arial" pitchFamily="34" charset="0"/>
              </a:rPr>
              <a:t>Civil Engineering and Architecture</a:t>
            </a:r>
          </a:p>
        </p:txBody>
      </p:sp>
      <p:pic>
        <p:nvPicPr>
          <p:cNvPr id="28676" name="Picture 3" descr="3D  front entrance"/>
          <p:cNvPicPr>
            <a:picLocks noChangeAspect="1" noChangeArrowheads="1"/>
          </p:cNvPicPr>
          <p:nvPr/>
        </p:nvPicPr>
        <p:blipFill>
          <a:blip r:embed="rId3" cstate="print"/>
          <a:srcRect/>
          <a:stretch>
            <a:fillRect/>
          </a:stretch>
        </p:blipFill>
        <p:spPr bwMode="auto">
          <a:xfrm>
            <a:off x="795338" y="2100263"/>
            <a:ext cx="4124325" cy="2924175"/>
          </a:xfrm>
          <a:prstGeom prst="rect">
            <a:avLst/>
          </a:prstGeom>
          <a:noFill/>
          <a:ln w="9525">
            <a:noFill/>
            <a:miter lim="800000"/>
            <a:headEnd/>
            <a:tailEnd/>
          </a:ln>
        </p:spPr>
      </p:pic>
      <p:pic>
        <p:nvPicPr>
          <p:cNvPr id="28677" name="Picture 4" descr="Front Elevation"/>
          <p:cNvPicPr>
            <a:picLocks noChangeAspect="1" noChangeArrowheads="1"/>
          </p:cNvPicPr>
          <p:nvPr/>
        </p:nvPicPr>
        <p:blipFill>
          <a:blip r:embed="rId4" cstate="print"/>
          <a:srcRect/>
          <a:stretch>
            <a:fillRect/>
          </a:stretch>
        </p:blipFill>
        <p:spPr bwMode="auto">
          <a:xfrm>
            <a:off x="3233738" y="4310063"/>
            <a:ext cx="5334000" cy="2073275"/>
          </a:xfrm>
          <a:prstGeom prst="rect">
            <a:avLst/>
          </a:prstGeom>
          <a:noFill/>
          <a:ln w="3175">
            <a:solidFill>
              <a:schemeClr val="tx1"/>
            </a:solidFill>
            <a:miter lim="800000"/>
            <a:headEnd/>
            <a:tailEnd/>
          </a:ln>
        </p:spPr>
      </p:pic>
      <p:sp>
        <p:nvSpPr>
          <p:cNvPr id="28678" name="Text Box 5"/>
          <p:cNvSpPr txBox="1">
            <a:spLocks noChangeArrowheads="1"/>
          </p:cNvSpPr>
          <p:nvPr/>
        </p:nvSpPr>
        <p:spPr bwMode="auto">
          <a:xfrm>
            <a:off x="1600200" y="5486400"/>
            <a:ext cx="1927225" cy="641350"/>
          </a:xfrm>
          <a:prstGeom prst="rect">
            <a:avLst/>
          </a:prstGeom>
          <a:noFill/>
          <a:ln w="9525">
            <a:noFill/>
            <a:miter lim="800000"/>
            <a:headEnd/>
            <a:tailEnd/>
          </a:ln>
        </p:spPr>
        <p:txBody>
          <a:bodyPr>
            <a:spAutoFit/>
          </a:bodyPr>
          <a:lstStyle/>
          <a:p>
            <a:pPr eaLnBrk="0" hangingPunct="0">
              <a:spcBef>
                <a:spcPct val="50000"/>
              </a:spcBef>
            </a:pPr>
            <a:r>
              <a:rPr lang="en-US"/>
              <a:t>Cuban Restaurant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Civil Engineering &amp; Architecture </a:t>
            </a:r>
            <a:br>
              <a:rPr lang="en-US" sz="3200" smtClean="0">
                <a:latin typeface="Arial" pitchFamily="34" charset="0"/>
                <a:cs typeface="Arial" pitchFamily="34" charset="0"/>
              </a:rPr>
            </a:br>
            <a:r>
              <a:rPr lang="en-US" sz="3200" smtClean="0">
                <a:latin typeface="Arial" pitchFamily="34" charset="0"/>
                <a:cs typeface="Arial" pitchFamily="34" charset="0"/>
              </a:rPr>
              <a:t>Kearny Redesigns Their Classroom</a:t>
            </a:r>
          </a:p>
        </p:txBody>
      </p:sp>
      <p:pic>
        <p:nvPicPr>
          <p:cNvPr id="29699" name="Picture 3" descr="1002 computer room"/>
          <p:cNvPicPr>
            <a:picLocks noChangeAspect="1" noChangeArrowheads="1"/>
          </p:cNvPicPr>
          <p:nvPr/>
        </p:nvPicPr>
        <p:blipFill>
          <a:blip r:embed="rId3" cstate="print"/>
          <a:srcRect/>
          <a:stretch>
            <a:fillRect/>
          </a:stretch>
        </p:blipFill>
        <p:spPr bwMode="auto">
          <a:xfrm>
            <a:off x="414338" y="2090738"/>
            <a:ext cx="4451350" cy="2867025"/>
          </a:xfrm>
          <a:prstGeom prst="rect">
            <a:avLst/>
          </a:prstGeom>
          <a:noFill/>
          <a:ln w="9525">
            <a:noFill/>
            <a:miter lim="800000"/>
            <a:headEnd/>
            <a:tailEnd/>
          </a:ln>
        </p:spPr>
      </p:pic>
      <p:pic>
        <p:nvPicPr>
          <p:cNvPr id="29700" name="Picture 4" descr="1002 assembly area"/>
          <p:cNvPicPr>
            <a:picLocks noChangeAspect="1" noChangeArrowheads="1"/>
          </p:cNvPicPr>
          <p:nvPr/>
        </p:nvPicPr>
        <p:blipFill>
          <a:blip r:embed="rId4" cstate="print"/>
          <a:srcRect/>
          <a:stretch>
            <a:fillRect/>
          </a:stretch>
        </p:blipFill>
        <p:spPr bwMode="auto">
          <a:xfrm>
            <a:off x="4125913" y="3946525"/>
            <a:ext cx="4519612" cy="273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685800" y="685800"/>
            <a:ext cx="5791200" cy="1041400"/>
          </a:xfrm>
        </p:spPr>
        <p:txBody>
          <a:bodyPr/>
          <a:lstStyle/>
          <a:p>
            <a:pPr eaLnBrk="1" hangingPunct="1"/>
            <a:r>
              <a:rPr lang="en-US" sz="3200" smtClean="0">
                <a:latin typeface="Arial" pitchFamily="34" charset="0"/>
                <a:cs typeface="Arial" pitchFamily="34" charset="0"/>
              </a:rPr>
              <a:t>And a Neighborhood Park</a:t>
            </a:r>
          </a:p>
        </p:txBody>
      </p:sp>
      <p:pic>
        <p:nvPicPr>
          <p:cNvPr id="30723" name="Picture 3" descr="3D View 25"/>
          <p:cNvPicPr>
            <a:picLocks noChangeAspect="1" noChangeArrowheads="1"/>
          </p:cNvPicPr>
          <p:nvPr/>
        </p:nvPicPr>
        <p:blipFill>
          <a:blip r:embed="rId3" cstate="print"/>
          <a:srcRect/>
          <a:stretch>
            <a:fillRect/>
          </a:stretch>
        </p:blipFill>
        <p:spPr bwMode="auto">
          <a:xfrm>
            <a:off x="685800" y="1665288"/>
            <a:ext cx="7086600" cy="47831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5"/>
          <p:cNvSpPr>
            <a:spLocks noGrp="1"/>
          </p:cNvSpPr>
          <p:nvPr>
            <p:ph idx="1"/>
          </p:nvPr>
        </p:nvSpPr>
        <p:spPr>
          <a:xfrm>
            <a:off x="304800" y="2057400"/>
            <a:ext cx="4419600" cy="3962400"/>
          </a:xfrm>
        </p:spPr>
        <p:txBody>
          <a:bodyPr/>
          <a:lstStyle/>
          <a:p>
            <a:pPr marL="0" indent="0" eaLnBrk="1" hangingPunct="1">
              <a:spcBef>
                <a:spcPct val="55000"/>
              </a:spcBef>
              <a:buNone/>
            </a:pPr>
            <a:r>
              <a:rPr lang="en-US" sz="2400" dirty="0" smtClean="0">
                <a:latin typeface="Arial" pitchFamily="34" charset="0"/>
              </a:rPr>
              <a:t>Example Project:</a:t>
            </a:r>
          </a:p>
          <a:p>
            <a:pPr marL="457200" indent="-457200" eaLnBrk="1" hangingPunct="1">
              <a:spcBef>
                <a:spcPct val="55000"/>
              </a:spcBef>
            </a:pPr>
            <a:r>
              <a:rPr lang="en-US" sz="2400" dirty="0" smtClean="0">
                <a:latin typeface="Arial" pitchFamily="34" charset="0"/>
              </a:rPr>
              <a:t>Design and build an airfoil.</a:t>
            </a:r>
          </a:p>
          <a:p>
            <a:pPr marL="457200" indent="-457200" eaLnBrk="1" hangingPunct="1">
              <a:spcBef>
                <a:spcPct val="55000"/>
              </a:spcBef>
            </a:pPr>
            <a:r>
              <a:rPr lang="en-US" sz="2400" dirty="0" smtClean="0">
                <a:latin typeface="Arial" pitchFamily="34" charset="0"/>
              </a:rPr>
              <a:t>Test it in a wind tunnel.</a:t>
            </a:r>
          </a:p>
          <a:p>
            <a:pPr marL="457200" indent="-457200" eaLnBrk="1" hangingPunct="1">
              <a:spcBef>
                <a:spcPct val="55000"/>
              </a:spcBef>
            </a:pPr>
            <a:r>
              <a:rPr lang="en-US" sz="2400" dirty="0" smtClean="0">
                <a:latin typeface="Arial" pitchFamily="34" charset="0"/>
              </a:rPr>
              <a:t>Compare to theory </a:t>
            </a:r>
          </a:p>
          <a:p>
            <a:pPr marL="457200" indent="-457200" eaLnBrk="1" hangingPunct="1">
              <a:spcBef>
                <a:spcPct val="55000"/>
              </a:spcBef>
            </a:pPr>
            <a:r>
              <a:rPr lang="en-US" sz="2400" dirty="0" smtClean="0">
                <a:latin typeface="Arial" pitchFamily="34" charset="0"/>
              </a:rPr>
              <a:t>Create a 3D solid model   of the airfoil in AutoDesk Inventor. </a:t>
            </a:r>
          </a:p>
        </p:txBody>
      </p:sp>
      <p:sp>
        <p:nvSpPr>
          <p:cNvPr id="31746"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Aerospace Engineering</a:t>
            </a:r>
          </a:p>
        </p:txBody>
      </p:sp>
      <p:pic>
        <p:nvPicPr>
          <p:cNvPr id="31748" name="Picture 4"/>
          <p:cNvPicPr>
            <a:picLocks noChangeAspect="1" noChangeArrowheads="1"/>
          </p:cNvPicPr>
          <p:nvPr/>
        </p:nvPicPr>
        <p:blipFill>
          <a:blip r:embed="rId3" cstate="print"/>
          <a:srcRect/>
          <a:stretch>
            <a:fillRect/>
          </a:stretch>
        </p:blipFill>
        <p:spPr bwMode="auto">
          <a:xfrm>
            <a:off x="4251960" y="3200400"/>
            <a:ext cx="4724400" cy="3487738"/>
          </a:xfrm>
          <a:prstGeom prst="rect">
            <a:avLst/>
          </a:prstGeom>
          <a:noFill/>
          <a:ln w="31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Specialization Course:</a:t>
            </a:r>
            <a:br>
              <a:rPr lang="en-US" sz="3200" smtClean="0">
                <a:latin typeface="Arial" pitchFamily="34" charset="0"/>
                <a:cs typeface="Arial" pitchFamily="34" charset="0"/>
              </a:rPr>
            </a:br>
            <a:r>
              <a:rPr lang="en-US" sz="3200" smtClean="0">
                <a:latin typeface="Arial" pitchFamily="34" charset="0"/>
                <a:cs typeface="Arial" pitchFamily="34" charset="0"/>
              </a:rPr>
              <a:t>Computer Integrated Manufacturing</a:t>
            </a:r>
          </a:p>
        </p:txBody>
      </p:sp>
      <p:pic>
        <p:nvPicPr>
          <p:cNvPr id="32771" name="Picture 7" descr="cim1_sti09.jpg"/>
          <p:cNvPicPr>
            <a:picLocks noChangeAspect="1"/>
          </p:cNvPicPr>
          <p:nvPr/>
        </p:nvPicPr>
        <p:blipFill>
          <a:blip r:embed="rId3" cstate="print"/>
          <a:srcRect/>
          <a:stretch>
            <a:fillRect/>
          </a:stretch>
        </p:blipFill>
        <p:spPr bwMode="auto">
          <a:xfrm>
            <a:off x="403225" y="2384425"/>
            <a:ext cx="4775200" cy="3581400"/>
          </a:xfrm>
          <a:prstGeom prst="rect">
            <a:avLst/>
          </a:prstGeom>
          <a:noFill/>
          <a:ln w="9525">
            <a:noFill/>
            <a:miter lim="800000"/>
            <a:headEnd/>
            <a:tailEnd/>
          </a:ln>
        </p:spPr>
      </p:pic>
      <p:pic>
        <p:nvPicPr>
          <p:cNvPr id="32772" name="Picture 9" descr="cim2_sti09.jpg"/>
          <p:cNvPicPr>
            <a:picLocks noChangeAspect="1"/>
          </p:cNvPicPr>
          <p:nvPr/>
        </p:nvPicPr>
        <p:blipFill>
          <a:blip r:embed="rId4" cstate="print"/>
          <a:srcRect/>
          <a:stretch>
            <a:fillRect/>
          </a:stretch>
        </p:blipFill>
        <p:spPr bwMode="auto">
          <a:xfrm>
            <a:off x="5392738" y="2111375"/>
            <a:ext cx="2989262" cy="2243138"/>
          </a:xfrm>
          <a:prstGeom prst="rect">
            <a:avLst/>
          </a:prstGeom>
          <a:noFill/>
          <a:ln w="9525">
            <a:noFill/>
            <a:miter lim="800000"/>
            <a:headEnd/>
            <a:tailEnd/>
          </a:ln>
        </p:spPr>
      </p:pic>
      <p:pic>
        <p:nvPicPr>
          <p:cNvPr id="32773" name="Picture 10" descr="cim3_sti09.jpg"/>
          <p:cNvPicPr>
            <a:picLocks noChangeAspect="1"/>
          </p:cNvPicPr>
          <p:nvPr/>
        </p:nvPicPr>
        <p:blipFill>
          <a:blip r:embed="rId5" cstate="print"/>
          <a:srcRect/>
          <a:stretch>
            <a:fillRect/>
          </a:stretch>
        </p:blipFill>
        <p:spPr bwMode="auto">
          <a:xfrm>
            <a:off x="5399088" y="4479925"/>
            <a:ext cx="2982912" cy="2236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685800" y="954088"/>
            <a:ext cx="8001000" cy="1041400"/>
          </a:xfrm>
        </p:spPr>
        <p:txBody>
          <a:bodyPr/>
          <a:lstStyle/>
          <a:p>
            <a:pPr eaLnBrk="1" hangingPunct="1"/>
            <a:r>
              <a:rPr lang="en-US" sz="3200" smtClean="0">
                <a:latin typeface="Arial" pitchFamily="34" charset="0"/>
                <a:cs typeface="Arial" pitchFamily="34" charset="0"/>
              </a:rPr>
              <a:t>Capstone Course:</a:t>
            </a:r>
            <a:br>
              <a:rPr lang="en-US" sz="3200" smtClean="0">
                <a:latin typeface="Arial" pitchFamily="34" charset="0"/>
                <a:cs typeface="Arial" pitchFamily="34" charset="0"/>
              </a:rPr>
            </a:br>
            <a:r>
              <a:rPr lang="en-US" sz="3200" smtClean="0">
                <a:latin typeface="Arial" pitchFamily="34" charset="0"/>
                <a:cs typeface="Arial" pitchFamily="34" charset="0"/>
              </a:rPr>
              <a:t>Engineering Design and Development</a:t>
            </a:r>
          </a:p>
        </p:txBody>
      </p:sp>
      <p:sp>
        <p:nvSpPr>
          <p:cNvPr id="33795" name="Text Box 5"/>
          <p:cNvSpPr txBox="1">
            <a:spLocks noChangeArrowheads="1"/>
          </p:cNvSpPr>
          <p:nvPr/>
        </p:nvSpPr>
        <p:spPr bwMode="auto">
          <a:xfrm>
            <a:off x="5486400" y="2528888"/>
            <a:ext cx="3124200" cy="366712"/>
          </a:xfrm>
          <a:prstGeom prst="rect">
            <a:avLst/>
          </a:prstGeom>
          <a:noFill/>
          <a:ln w="9525">
            <a:noFill/>
            <a:miter lim="800000"/>
            <a:headEnd/>
            <a:tailEnd/>
          </a:ln>
        </p:spPr>
        <p:txBody>
          <a:bodyPr>
            <a:spAutoFit/>
          </a:bodyPr>
          <a:lstStyle/>
          <a:p>
            <a:pPr algn="ctr" eaLnBrk="0" hangingPunct="0">
              <a:spcBef>
                <a:spcPct val="50000"/>
              </a:spcBef>
            </a:pPr>
            <a:r>
              <a:rPr lang="en-US"/>
              <a:t>Problem Solving in Teams</a:t>
            </a:r>
          </a:p>
        </p:txBody>
      </p:sp>
      <p:sp>
        <p:nvSpPr>
          <p:cNvPr id="33796" name="Text Box 6"/>
          <p:cNvSpPr txBox="1">
            <a:spLocks noChangeArrowheads="1"/>
          </p:cNvSpPr>
          <p:nvPr/>
        </p:nvSpPr>
        <p:spPr bwMode="auto">
          <a:xfrm>
            <a:off x="1143000" y="5791200"/>
            <a:ext cx="3276600" cy="366713"/>
          </a:xfrm>
          <a:prstGeom prst="rect">
            <a:avLst/>
          </a:prstGeom>
          <a:noFill/>
          <a:ln w="9525">
            <a:noFill/>
            <a:miter lim="800000"/>
            <a:headEnd/>
            <a:tailEnd/>
          </a:ln>
        </p:spPr>
        <p:txBody>
          <a:bodyPr>
            <a:spAutoFit/>
          </a:bodyPr>
          <a:lstStyle/>
          <a:p>
            <a:pPr algn="ctr" eaLnBrk="0" hangingPunct="0">
              <a:spcBef>
                <a:spcPct val="50000"/>
              </a:spcBef>
            </a:pPr>
            <a:r>
              <a:rPr lang="en-US"/>
              <a:t>Juried Presentations</a:t>
            </a:r>
          </a:p>
        </p:txBody>
      </p:sp>
      <p:pic>
        <p:nvPicPr>
          <p:cNvPr id="33797" name="Picture 17" descr="MLK-PLTW-003.gif"/>
          <p:cNvPicPr>
            <a:picLocks noChangeAspect="1"/>
          </p:cNvPicPr>
          <p:nvPr/>
        </p:nvPicPr>
        <p:blipFill>
          <a:blip r:embed="rId3" cstate="print"/>
          <a:srcRect/>
          <a:stretch>
            <a:fillRect/>
          </a:stretch>
        </p:blipFill>
        <p:spPr bwMode="auto">
          <a:xfrm>
            <a:off x="784225" y="2522538"/>
            <a:ext cx="3937000" cy="3211512"/>
          </a:xfrm>
          <a:prstGeom prst="rect">
            <a:avLst/>
          </a:prstGeom>
          <a:noFill/>
          <a:ln w="9525">
            <a:noFill/>
            <a:miter lim="800000"/>
            <a:headEnd/>
            <a:tailEnd/>
          </a:ln>
        </p:spPr>
      </p:pic>
      <p:pic>
        <p:nvPicPr>
          <p:cNvPr id="33798" name="Picture 18" descr="MLK-PLTW-007.gif"/>
          <p:cNvPicPr>
            <a:picLocks noChangeAspect="1"/>
          </p:cNvPicPr>
          <p:nvPr/>
        </p:nvPicPr>
        <p:blipFill>
          <a:blip r:embed="rId4" cstate="print"/>
          <a:srcRect/>
          <a:stretch>
            <a:fillRect/>
          </a:stretch>
        </p:blipFill>
        <p:spPr bwMode="auto">
          <a:xfrm>
            <a:off x="5089525" y="3111500"/>
            <a:ext cx="3794125" cy="3541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_background"/>
          <p:cNvPicPr>
            <a:picLocks noChangeAspect="1" noChangeArrowheads="1"/>
          </p:cNvPicPr>
          <p:nvPr/>
        </p:nvPicPr>
        <p:blipFill>
          <a:blip r:embed="rId3" cstate="print"/>
          <a:srcRect/>
          <a:stretch>
            <a:fillRect/>
          </a:stretch>
        </p:blipFill>
        <p:spPr bwMode="auto">
          <a:xfrm>
            <a:off x="-381000" y="-38100"/>
            <a:ext cx="9906000" cy="6934200"/>
          </a:xfrm>
          <a:prstGeom prst="rect">
            <a:avLst/>
          </a:prstGeom>
          <a:noFill/>
          <a:ln w="9525">
            <a:noFill/>
            <a:miter lim="800000"/>
            <a:headEnd/>
            <a:tailEnd/>
          </a:ln>
        </p:spPr>
      </p:pic>
      <p:sp>
        <p:nvSpPr>
          <p:cNvPr id="5123" name="Rectangle 3"/>
          <p:cNvSpPr>
            <a:spLocks noGrp="1" noChangeArrowheads="1"/>
          </p:cNvSpPr>
          <p:nvPr>
            <p:ph type="title"/>
          </p:nvPr>
        </p:nvSpPr>
        <p:spPr>
          <a:xfrm>
            <a:off x="0" y="2971800"/>
            <a:ext cx="9144000" cy="838200"/>
          </a:xfrm>
        </p:spPr>
        <p:txBody>
          <a:bodyPr/>
          <a:lstStyle/>
          <a:p>
            <a:pPr algn="ctr" eaLnBrk="1" hangingPunct="1"/>
            <a:r>
              <a:rPr lang="en-US" sz="4400" smtClean="0">
                <a:solidFill>
                  <a:schemeClr val="bg1"/>
                </a:solidFill>
              </a:rPr>
              <a:t>BIOMEDICAL SCIENCES PROGRAM</a:t>
            </a:r>
          </a:p>
        </p:txBody>
      </p:sp>
    </p:spTree>
    <p:extLst>
      <p:ext uri="{BB962C8B-B14F-4D97-AF65-F5344CB8AC3E}">
        <p14:creationId xmlns:p14="http://schemas.microsoft.com/office/powerpoint/2010/main" xmlns="" val="3206491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57200" y="762000"/>
            <a:ext cx="8001000" cy="609600"/>
          </a:xfrm>
        </p:spPr>
        <p:txBody>
          <a:bodyPr/>
          <a:lstStyle/>
          <a:p>
            <a:pPr eaLnBrk="1" hangingPunct="1">
              <a:defRPr/>
            </a:pPr>
            <a:r>
              <a:rPr lang="en-US" sz="3600" kern="1200" dirty="0" smtClean="0">
                <a:latin typeface="Verdana" pitchFamily="32" charset="0"/>
              </a:rPr>
              <a:t>Biomedical Sciences Program</a:t>
            </a:r>
            <a:endParaRPr lang="en-US" sz="3600" kern="1200" dirty="0">
              <a:latin typeface="Verdana" pitchFamily="32" charset="0"/>
            </a:endParaRPr>
          </a:p>
        </p:txBody>
      </p:sp>
      <p:sp>
        <p:nvSpPr>
          <p:cNvPr id="449539" name="Rectangle 3"/>
          <p:cNvSpPr>
            <a:spLocks noGrp="1" noChangeArrowheads="1"/>
          </p:cNvSpPr>
          <p:nvPr>
            <p:ph idx="1"/>
          </p:nvPr>
        </p:nvSpPr>
        <p:spPr>
          <a:xfrm>
            <a:off x="762000" y="2286000"/>
            <a:ext cx="8382000" cy="4267200"/>
          </a:xfrm>
        </p:spPr>
        <p:txBody>
          <a:bodyPr/>
          <a:lstStyle/>
          <a:p>
            <a:pPr eaLnBrk="1" hangingPunct="1">
              <a:lnSpc>
                <a:spcPct val="95000"/>
              </a:lnSpc>
              <a:spcBef>
                <a:spcPts val="900"/>
              </a:spcBef>
              <a:buClr>
                <a:srgbClr val="C00000"/>
              </a:buClr>
              <a:defRPr/>
            </a:pPr>
            <a:r>
              <a:rPr lang="en-US" kern="1200" dirty="0">
                <a:latin typeface="Verdana" pitchFamily="32" charset="0"/>
                <a:cs typeface="Arial"/>
              </a:rPr>
              <a:t>Principles of the Biomedical </a:t>
            </a:r>
            <a:r>
              <a:rPr lang="en-US" kern="1200" dirty="0" smtClean="0">
                <a:latin typeface="Verdana" pitchFamily="32" charset="0"/>
                <a:cs typeface="Arial"/>
              </a:rPr>
              <a:t>Sciences</a:t>
            </a:r>
            <a:endParaRPr lang="en-US" kern="1200" dirty="0">
              <a:latin typeface="Verdana" pitchFamily="32" charset="0"/>
              <a:cs typeface="Arial"/>
            </a:endParaRPr>
          </a:p>
          <a:p>
            <a:pPr eaLnBrk="1" hangingPunct="1">
              <a:lnSpc>
                <a:spcPct val="95000"/>
              </a:lnSpc>
              <a:spcBef>
                <a:spcPts val="900"/>
              </a:spcBef>
              <a:buClr>
                <a:srgbClr val="C00000"/>
              </a:buClr>
              <a:defRPr/>
            </a:pPr>
            <a:r>
              <a:rPr lang="en-US" kern="1200" dirty="0">
                <a:latin typeface="Verdana" pitchFamily="32" charset="0"/>
                <a:cs typeface="Arial"/>
              </a:rPr>
              <a:t>Human Body </a:t>
            </a:r>
            <a:r>
              <a:rPr lang="en-US" kern="1200" dirty="0" smtClean="0">
                <a:latin typeface="Verdana" pitchFamily="32" charset="0"/>
                <a:cs typeface="Arial"/>
              </a:rPr>
              <a:t>Systems</a:t>
            </a:r>
            <a:endParaRPr lang="en-US" kern="1200" dirty="0">
              <a:latin typeface="Verdana" pitchFamily="32" charset="0"/>
              <a:cs typeface="Arial"/>
            </a:endParaRPr>
          </a:p>
          <a:p>
            <a:pPr eaLnBrk="1" hangingPunct="1">
              <a:lnSpc>
                <a:spcPct val="95000"/>
              </a:lnSpc>
              <a:spcBef>
                <a:spcPts val="900"/>
              </a:spcBef>
              <a:buClr>
                <a:srgbClr val="C00000"/>
              </a:buClr>
              <a:defRPr/>
            </a:pPr>
            <a:r>
              <a:rPr lang="en-US" kern="1200" dirty="0">
                <a:latin typeface="Verdana" pitchFamily="32" charset="0"/>
                <a:cs typeface="Arial"/>
              </a:rPr>
              <a:t>Medical </a:t>
            </a:r>
            <a:r>
              <a:rPr lang="en-US" kern="1200" dirty="0" smtClean="0">
                <a:latin typeface="Verdana" pitchFamily="32" charset="0"/>
                <a:cs typeface="Arial"/>
              </a:rPr>
              <a:t>Interventions</a:t>
            </a:r>
            <a:endParaRPr lang="en-US" kern="1200" dirty="0">
              <a:latin typeface="Verdana" pitchFamily="32" charset="0"/>
              <a:cs typeface="Arial"/>
            </a:endParaRPr>
          </a:p>
          <a:p>
            <a:pPr eaLnBrk="1" hangingPunct="1">
              <a:lnSpc>
                <a:spcPct val="95000"/>
              </a:lnSpc>
              <a:spcBef>
                <a:spcPts val="900"/>
              </a:spcBef>
              <a:buClr>
                <a:srgbClr val="C00000"/>
              </a:buClr>
              <a:defRPr/>
            </a:pPr>
            <a:r>
              <a:rPr lang="en-US" kern="1200" dirty="0">
                <a:latin typeface="Verdana" pitchFamily="32" charset="0"/>
                <a:cs typeface="Arial"/>
              </a:rPr>
              <a:t>Biomedical </a:t>
            </a:r>
            <a:r>
              <a:rPr lang="en-US" kern="1200" dirty="0" smtClean="0">
                <a:latin typeface="Verdana" pitchFamily="32" charset="0"/>
                <a:cs typeface="Arial"/>
              </a:rPr>
              <a:t>Innovation</a:t>
            </a:r>
            <a:endParaRPr lang="en-US" kern="1200" dirty="0">
              <a:latin typeface="Verdana" pitchFamily="32" charset="0"/>
              <a:cs typeface="Arial"/>
            </a:endParaRPr>
          </a:p>
        </p:txBody>
      </p:sp>
      <p:sp>
        <p:nvSpPr>
          <p:cNvPr id="9220" name="Rectangle 4"/>
          <p:cNvSpPr>
            <a:spLocks noChangeArrowheads="1"/>
          </p:cNvSpPr>
          <p:nvPr/>
        </p:nvSpPr>
        <p:spPr bwMode="auto">
          <a:xfrm>
            <a:off x="762000" y="5029200"/>
            <a:ext cx="8077200" cy="1320361"/>
          </a:xfrm>
          <a:prstGeom prst="rect">
            <a:avLst/>
          </a:prstGeom>
          <a:noFill/>
          <a:ln w="9525">
            <a:noFill/>
            <a:miter lim="800000"/>
            <a:headEnd/>
            <a:tailEnd/>
          </a:ln>
        </p:spPr>
        <p:txBody>
          <a:bodyPr wrap="square">
            <a:spAutoFit/>
          </a:bodyPr>
          <a:lstStyle/>
          <a:p>
            <a:pPr marL="342900" indent="-342900">
              <a:lnSpc>
                <a:spcPct val="95000"/>
              </a:lnSpc>
              <a:spcBef>
                <a:spcPts val="900"/>
              </a:spcBef>
              <a:buClr>
                <a:srgbClr val="C00000"/>
              </a:buClr>
              <a:buFontTx/>
              <a:buChar char="•"/>
            </a:pPr>
            <a:r>
              <a:rPr lang="en-US" sz="2800" dirty="0">
                <a:latin typeface="Verdana" pitchFamily="34" charset="0"/>
                <a:cs typeface="Arial" pitchFamily="34" charset="0"/>
              </a:rPr>
              <a:t>Note: </a:t>
            </a:r>
            <a:r>
              <a:rPr lang="en-US" sz="2800" dirty="0" smtClean="0">
                <a:latin typeface="Verdana" pitchFamily="34" charset="0"/>
                <a:cs typeface="Arial" pitchFamily="34" charset="0"/>
              </a:rPr>
              <a:t>Students are expected to take a complete program of college-prep science </a:t>
            </a:r>
            <a:r>
              <a:rPr lang="en-US" sz="2800" dirty="0">
                <a:latin typeface="Verdana" pitchFamily="34" charset="0"/>
                <a:cs typeface="Arial" pitchFamily="34" charset="0"/>
              </a:rPr>
              <a:t>and </a:t>
            </a:r>
            <a:r>
              <a:rPr lang="en-US" sz="2800" dirty="0" smtClean="0">
                <a:latin typeface="Verdana" pitchFamily="34" charset="0"/>
                <a:cs typeface="Arial" pitchFamily="34" charset="0"/>
              </a:rPr>
              <a:t>mathematics.</a:t>
            </a:r>
            <a:endParaRPr lang="en-US" sz="2800" dirty="0">
              <a:latin typeface="Verdana" pitchFamily="34" charset="0"/>
              <a:cs typeface="Arial" pitchFamily="34" charset="0"/>
            </a:endParaRPr>
          </a:p>
        </p:txBody>
      </p:sp>
      <p:sp>
        <p:nvSpPr>
          <p:cNvPr id="9221" name="TextBox 4"/>
          <p:cNvSpPr txBox="1">
            <a:spLocks noChangeArrowheads="1"/>
          </p:cNvSpPr>
          <p:nvPr/>
        </p:nvSpPr>
        <p:spPr bwMode="auto">
          <a:xfrm>
            <a:off x="457200" y="1524000"/>
            <a:ext cx="7010400" cy="523875"/>
          </a:xfrm>
          <a:prstGeom prst="rect">
            <a:avLst/>
          </a:prstGeom>
          <a:noFill/>
          <a:ln w="9525">
            <a:noFill/>
            <a:miter lim="800000"/>
            <a:headEnd/>
            <a:tailEnd/>
          </a:ln>
        </p:spPr>
        <p:txBody>
          <a:bodyPr>
            <a:spAutoFit/>
          </a:bodyPr>
          <a:lstStyle/>
          <a:p>
            <a:r>
              <a:rPr lang="en-US" sz="2800" dirty="0">
                <a:solidFill>
                  <a:srgbClr val="1D2F86"/>
                </a:solidFill>
                <a:latin typeface="Verdana" pitchFamily="34" charset="0"/>
              </a:rPr>
              <a:t>Sequence of </a:t>
            </a:r>
            <a:r>
              <a:rPr lang="en-US" sz="2800" dirty="0" smtClean="0">
                <a:solidFill>
                  <a:srgbClr val="1D2F86"/>
                </a:solidFill>
                <a:latin typeface="Verdana" pitchFamily="34" charset="0"/>
              </a:rPr>
              <a:t>Four Courses</a:t>
            </a:r>
            <a:r>
              <a:rPr lang="en-US" sz="2800" dirty="0">
                <a:solidFill>
                  <a:srgbClr val="1D2F86"/>
                </a:solidFill>
                <a:latin typeface="Verdana" pitchFamily="34" charset="0"/>
              </a:rPr>
              <a:t>:</a:t>
            </a:r>
            <a:endParaRPr lang="en-US" sz="2800" dirty="0"/>
          </a:p>
        </p:txBody>
      </p:sp>
    </p:spTree>
    <p:extLst>
      <p:ext uri="{BB962C8B-B14F-4D97-AF65-F5344CB8AC3E}">
        <p14:creationId xmlns:p14="http://schemas.microsoft.com/office/powerpoint/2010/main" xmlns="" val="155697949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0276.JPG"/>
          <p:cNvPicPr>
            <a:picLocks noChangeAspect="1"/>
          </p:cNvPicPr>
          <p:nvPr/>
        </p:nvPicPr>
        <p:blipFill>
          <a:blip r:embed="rId3" cstate="print"/>
          <a:srcRect/>
          <a:stretch>
            <a:fillRect/>
          </a:stretch>
        </p:blipFill>
        <p:spPr bwMode="auto">
          <a:xfrm>
            <a:off x="7010400" y="838200"/>
            <a:ext cx="2055688" cy="2079048"/>
          </a:xfrm>
          <a:prstGeom prst="rect">
            <a:avLst/>
          </a:prstGeom>
          <a:noFill/>
          <a:ln w="9525">
            <a:noFill/>
            <a:miter lim="800000"/>
            <a:headEnd/>
            <a:tailEnd/>
          </a:ln>
        </p:spPr>
      </p:pic>
      <p:sp>
        <p:nvSpPr>
          <p:cNvPr id="199682" name="Rectangle 2"/>
          <p:cNvSpPr>
            <a:spLocks noGrp="1" noChangeArrowheads="1"/>
          </p:cNvSpPr>
          <p:nvPr>
            <p:ph type="title"/>
          </p:nvPr>
        </p:nvSpPr>
        <p:spPr>
          <a:xfrm>
            <a:off x="152400" y="990600"/>
            <a:ext cx="6781800" cy="1103811"/>
          </a:xfrm>
        </p:spPr>
        <p:txBody>
          <a:bodyPr/>
          <a:lstStyle/>
          <a:p>
            <a:r>
              <a:rPr lang="en-US" sz="3600" kern="1200" dirty="0">
                <a:latin typeface="Verdana" pitchFamily="32" charset="0"/>
              </a:rPr>
              <a:t>Course #1: Principles of the Biomedical </a:t>
            </a:r>
            <a:r>
              <a:rPr lang="en-US" sz="3600" kern="1200" dirty="0" smtClean="0">
                <a:latin typeface="Verdana" pitchFamily="32" charset="0"/>
              </a:rPr>
              <a:t>Sciences</a:t>
            </a:r>
            <a:endParaRPr lang="en-US" sz="3600" kern="1200" dirty="0">
              <a:latin typeface="Verdana" pitchFamily="32" charset="0"/>
            </a:endParaRPr>
          </a:p>
        </p:txBody>
      </p:sp>
      <p:sp>
        <p:nvSpPr>
          <p:cNvPr id="199683" name="Rectangle 3"/>
          <p:cNvSpPr>
            <a:spLocks noGrp="1" noChangeArrowheads="1"/>
          </p:cNvSpPr>
          <p:nvPr>
            <p:ph idx="1"/>
          </p:nvPr>
        </p:nvSpPr>
        <p:spPr>
          <a:xfrm>
            <a:off x="304800" y="2819400"/>
            <a:ext cx="8153400" cy="3886200"/>
          </a:xfrm>
          <a:noFill/>
          <a:ln/>
        </p:spPr>
        <p:txBody>
          <a:bodyPr/>
          <a:lstStyle/>
          <a:p>
            <a:pPr>
              <a:lnSpc>
                <a:spcPct val="95000"/>
              </a:lnSpc>
              <a:spcBef>
                <a:spcPts val="900"/>
              </a:spcBef>
              <a:buClr>
                <a:schemeClr val="accent1"/>
              </a:buClr>
              <a:buSzTx/>
              <a:buFontTx/>
              <a:buChar char="•"/>
            </a:pPr>
            <a:r>
              <a:rPr lang="en-US" sz="2800" dirty="0" smtClean="0">
                <a:latin typeface="Verdana" pitchFamily="32" charset="0"/>
                <a:cs typeface="Arial"/>
              </a:rPr>
              <a:t>The </a:t>
            </a:r>
            <a:r>
              <a:rPr lang="en-US" sz="2800" dirty="0">
                <a:latin typeface="Verdana" pitchFamily="32" charset="0"/>
                <a:cs typeface="Arial"/>
              </a:rPr>
              <a:t>study of human medicine, research processes and an introduction to bioinformatics. </a:t>
            </a:r>
          </a:p>
          <a:p>
            <a:pPr>
              <a:lnSpc>
                <a:spcPct val="95000"/>
              </a:lnSpc>
              <a:spcBef>
                <a:spcPts val="900"/>
              </a:spcBef>
              <a:buClr>
                <a:schemeClr val="accent1"/>
              </a:buClr>
              <a:buSzTx/>
              <a:buFontTx/>
              <a:buChar char="•"/>
            </a:pPr>
            <a:r>
              <a:rPr lang="en-US" sz="2800" dirty="0" smtClean="0">
                <a:latin typeface="Verdana" pitchFamily="32" charset="0"/>
                <a:cs typeface="Arial"/>
              </a:rPr>
              <a:t>Students </a:t>
            </a:r>
            <a:r>
              <a:rPr lang="en-US" sz="2800" dirty="0">
                <a:latin typeface="Verdana" pitchFamily="32" charset="0"/>
                <a:cs typeface="Arial"/>
              </a:rPr>
              <a:t>investigate </a:t>
            </a:r>
            <a:r>
              <a:rPr lang="en-US" sz="2800" dirty="0" smtClean="0">
                <a:latin typeface="Verdana" pitchFamily="32" charset="0"/>
                <a:cs typeface="Arial"/>
              </a:rPr>
              <a:t>human </a:t>
            </a:r>
            <a:r>
              <a:rPr lang="en-US" sz="2800" dirty="0">
                <a:latin typeface="Verdana" pitchFamily="32" charset="0"/>
                <a:cs typeface="Arial"/>
              </a:rPr>
              <a:t>body systems and </a:t>
            </a:r>
            <a:r>
              <a:rPr lang="en-US" sz="2800" dirty="0" smtClean="0">
                <a:latin typeface="Verdana" pitchFamily="32" charset="0"/>
                <a:cs typeface="Arial"/>
              </a:rPr>
              <a:t>health </a:t>
            </a:r>
            <a:r>
              <a:rPr lang="en-US" sz="2800" dirty="0">
                <a:latin typeface="Verdana" pitchFamily="32" charset="0"/>
                <a:cs typeface="Arial"/>
              </a:rPr>
              <a:t>conditions including: heart disease, diabetes, sickle-cell disease, hypercholesterolemia, and infectious diseases. </a:t>
            </a:r>
          </a:p>
        </p:txBody>
      </p:sp>
    </p:spTree>
    <p:extLst>
      <p:ext uri="{BB962C8B-B14F-4D97-AF65-F5344CB8AC3E}">
        <p14:creationId xmlns:p14="http://schemas.microsoft.com/office/powerpoint/2010/main" xmlns="" val="35962253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2291" name="Rectangle 2"/>
          <p:cNvSpPr>
            <a:spLocks noGrp="1" noChangeArrowheads="1"/>
          </p:cNvSpPr>
          <p:nvPr>
            <p:ph type="ctrTitle"/>
          </p:nvPr>
        </p:nvSpPr>
        <p:spPr>
          <a:xfrm>
            <a:off x="762000" y="3581400"/>
            <a:ext cx="7772400" cy="2438400"/>
          </a:xfrm>
        </p:spPr>
        <p:txBody>
          <a:bodyPr/>
          <a:lstStyle/>
          <a:p>
            <a:pPr algn="ctr"/>
            <a:r>
              <a:rPr lang="en-US" sz="3600" b="1" dirty="0" smtClean="0">
                <a:latin typeface="Arial" pitchFamily="34" charset="0"/>
                <a:cs typeface="Arial" pitchFamily="34" charset="0"/>
              </a:rPr>
              <a:t>Introduction to PLTW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Duane Crum,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PLTW State Leader</a:t>
            </a:r>
          </a:p>
        </p:txBody>
      </p:sp>
      <p:sp>
        <p:nvSpPr>
          <p:cNvPr id="12292" name="Line 4"/>
          <p:cNvSpPr>
            <a:spLocks noChangeShapeType="1"/>
          </p:cNvSpPr>
          <p:nvPr/>
        </p:nvSpPr>
        <p:spPr bwMode="auto">
          <a:xfrm>
            <a:off x="457200" y="3124200"/>
            <a:ext cx="8229600" cy="0"/>
          </a:xfrm>
          <a:prstGeom prst="line">
            <a:avLst/>
          </a:prstGeom>
          <a:noFill/>
          <a:ln w="9525">
            <a:solidFill>
              <a:schemeClr val="bg2"/>
            </a:solidFill>
            <a:round/>
            <a:headEnd/>
            <a:tailEnd/>
          </a:ln>
        </p:spPr>
        <p:txBody>
          <a:bodyPr wrap="none" anchor="ctr"/>
          <a:lstStyle/>
          <a:p>
            <a:endParaRPr lang="en-US"/>
          </a:p>
        </p:txBody>
      </p:sp>
      <p:pic>
        <p:nvPicPr>
          <p:cNvPr id="12293" name="Picture 6" descr="PLTW_Logo_Print Final"/>
          <p:cNvPicPr>
            <a:picLocks noChangeAspect="1" noChangeArrowheads="1"/>
          </p:cNvPicPr>
          <p:nvPr/>
        </p:nvPicPr>
        <p:blipFill>
          <a:blip r:embed="rId3" cstate="print"/>
          <a:srcRect/>
          <a:stretch>
            <a:fillRect/>
          </a:stretch>
        </p:blipFill>
        <p:spPr bwMode="auto">
          <a:xfrm>
            <a:off x="1371600" y="457200"/>
            <a:ext cx="6096000"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990600"/>
            <a:ext cx="8001000" cy="990600"/>
          </a:xfrm>
        </p:spPr>
        <p:txBody>
          <a:bodyPr/>
          <a:lstStyle/>
          <a:p>
            <a:pPr eaLnBrk="1" hangingPunct="1">
              <a:defRPr/>
            </a:pPr>
            <a:r>
              <a:rPr lang="en-US" sz="3600" kern="1200" dirty="0" smtClean="0">
                <a:latin typeface="Verdana" pitchFamily="32" charset="0"/>
              </a:rPr>
              <a:t>Course #1: Principles of the Biomedical Sciences </a:t>
            </a:r>
            <a:br>
              <a:rPr lang="en-US" sz="3600" kern="1200" dirty="0" smtClean="0">
                <a:latin typeface="Verdana" pitchFamily="32" charset="0"/>
              </a:rPr>
            </a:br>
            <a:endParaRPr lang="en-US" sz="2800" kern="1200" dirty="0">
              <a:latin typeface="Verdana" pitchFamily="32" charset="0"/>
            </a:endParaRPr>
          </a:p>
        </p:txBody>
      </p:sp>
      <p:sp>
        <p:nvSpPr>
          <p:cNvPr id="12291" name="Rectangle 3"/>
          <p:cNvSpPr>
            <a:spLocks noGrp="1" noChangeArrowheads="1"/>
          </p:cNvSpPr>
          <p:nvPr>
            <p:ph idx="1"/>
          </p:nvPr>
        </p:nvSpPr>
        <p:spPr>
          <a:xfrm>
            <a:off x="609600" y="2667000"/>
            <a:ext cx="7086600" cy="3962400"/>
          </a:xfrm>
        </p:spPr>
        <p:txBody>
          <a:bodyPr/>
          <a:lstStyle/>
          <a:p>
            <a:pPr eaLnBrk="1" hangingPunct="1">
              <a:lnSpc>
                <a:spcPct val="95000"/>
              </a:lnSpc>
              <a:spcBef>
                <a:spcPts val="900"/>
              </a:spcBef>
              <a:buClr>
                <a:srgbClr val="C00000"/>
              </a:buClr>
            </a:pPr>
            <a:r>
              <a:rPr lang="en-US" sz="2400" dirty="0" smtClean="0">
                <a:latin typeface="Verdana" pitchFamily="34" charset="0"/>
                <a:cs typeface="Arial" pitchFamily="34" charset="0"/>
              </a:rPr>
              <a:t>Literary research skills</a:t>
            </a:r>
          </a:p>
          <a:p>
            <a:pPr eaLnBrk="1" hangingPunct="1">
              <a:lnSpc>
                <a:spcPct val="95000"/>
              </a:lnSpc>
              <a:spcBef>
                <a:spcPts val="900"/>
              </a:spcBef>
              <a:buClr>
                <a:srgbClr val="C00000"/>
              </a:buClr>
            </a:pPr>
            <a:r>
              <a:rPr lang="en-US" sz="2400" dirty="0" smtClean="0">
                <a:latin typeface="Verdana" pitchFamily="34" charset="0"/>
                <a:cs typeface="Arial" pitchFamily="34" charset="0"/>
              </a:rPr>
              <a:t>Human Body Systems</a:t>
            </a:r>
          </a:p>
          <a:p>
            <a:pPr eaLnBrk="1" hangingPunct="1">
              <a:lnSpc>
                <a:spcPct val="95000"/>
              </a:lnSpc>
              <a:spcBef>
                <a:spcPts val="900"/>
              </a:spcBef>
              <a:buClr>
                <a:srgbClr val="C00000"/>
              </a:buClr>
            </a:pPr>
            <a:r>
              <a:rPr lang="en-US" sz="2400" dirty="0" smtClean="0">
                <a:latin typeface="Verdana" pitchFamily="34" charset="0"/>
                <a:cs typeface="Arial" pitchFamily="34" charset="0"/>
              </a:rPr>
              <a:t>Basic chemistry</a:t>
            </a:r>
            <a:endParaRPr lang="en-US" sz="2400" dirty="0" smtClean="0">
              <a:latin typeface="Verdana" pitchFamily="34" charset="0"/>
            </a:endParaRPr>
          </a:p>
          <a:p>
            <a:pPr eaLnBrk="1" hangingPunct="1">
              <a:lnSpc>
                <a:spcPct val="95000"/>
              </a:lnSpc>
              <a:spcBef>
                <a:spcPts val="900"/>
              </a:spcBef>
              <a:buClr>
                <a:srgbClr val="C00000"/>
              </a:buClr>
            </a:pPr>
            <a:r>
              <a:rPr lang="en-US" sz="2400" dirty="0" smtClean="0">
                <a:latin typeface="Verdana" pitchFamily="34" charset="0"/>
                <a:cs typeface="Arial" pitchFamily="34" charset="0"/>
              </a:rPr>
              <a:t>Structure and function of DNA</a:t>
            </a:r>
          </a:p>
          <a:p>
            <a:pPr eaLnBrk="1" hangingPunct="1">
              <a:lnSpc>
                <a:spcPct val="95000"/>
              </a:lnSpc>
              <a:spcBef>
                <a:spcPts val="900"/>
              </a:spcBef>
              <a:buClr>
                <a:srgbClr val="C00000"/>
              </a:buClr>
            </a:pPr>
            <a:r>
              <a:rPr lang="en-US" sz="2400" dirty="0" smtClean="0">
                <a:latin typeface="Verdana" pitchFamily="34" charset="0"/>
                <a:cs typeface="Arial" pitchFamily="34" charset="0"/>
              </a:rPr>
              <a:t>Bioinformatics</a:t>
            </a:r>
          </a:p>
          <a:p>
            <a:pPr eaLnBrk="1" hangingPunct="1">
              <a:lnSpc>
                <a:spcPct val="95000"/>
              </a:lnSpc>
              <a:spcBef>
                <a:spcPts val="900"/>
              </a:spcBef>
              <a:buClr>
                <a:srgbClr val="C00000"/>
              </a:buClr>
            </a:pPr>
            <a:r>
              <a:rPr lang="en-US" sz="2400" dirty="0" smtClean="0">
                <a:latin typeface="Verdana" pitchFamily="34" charset="0"/>
              </a:rPr>
              <a:t>Protein structure</a:t>
            </a:r>
            <a:endParaRPr lang="en-US" sz="2400" dirty="0" smtClean="0">
              <a:latin typeface="Verdana" pitchFamily="34" charset="0"/>
              <a:cs typeface="Arial" pitchFamily="34" charset="0"/>
            </a:endParaRPr>
          </a:p>
          <a:p>
            <a:pPr eaLnBrk="1" hangingPunct="1">
              <a:lnSpc>
                <a:spcPct val="95000"/>
              </a:lnSpc>
              <a:spcBef>
                <a:spcPts val="900"/>
              </a:spcBef>
              <a:buClr>
                <a:srgbClr val="C00000"/>
              </a:buClr>
            </a:pPr>
            <a:r>
              <a:rPr lang="en-US" sz="2400" dirty="0" smtClean="0">
                <a:latin typeface="Verdana" pitchFamily="34" charset="0"/>
                <a:cs typeface="Arial" pitchFamily="34" charset="0"/>
              </a:rPr>
              <a:t>Causes of infectious diseases</a:t>
            </a:r>
          </a:p>
          <a:p>
            <a:pPr eaLnBrk="1" hangingPunct="1">
              <a:lnSpc>
                <a:spcPct val="95000"/>
              </a:lnSpc>
              <a:spcBef>
                <a:spcPts val="900"/>
              </a:spcBef>
              <a:buClr>
                <a:srgbClr val="C00000"/>
              </a:buClr>
            </a:pPr>
            <a:r>
              <a:rPr lang="en-US" sz="2400" dirty="0" smtClean="0">
                <a:latin typeface="Verdana" pitchFamily="34" charset="0"/>
                <a:cs typeface="Arial" pitchFamily="34" charset="0"/>
              </a:rPr>
              <a:t>Grant proposals</a:t>
            </a:r>
          </a:p>
        </p:txBody>
      </p:sp>
      <p:sp>
        <p:nvSpPr>
          <p:cNvPr id="12292" name="TextBox 3"/>
          <p:cNvSpPr txBox="1">
            <a:spLocks noChangeArrowheads="1"/>
          </p:cNvSpPr>
          <p:nvPr/>
        </p:nvSpPr>
        <p:spPr bwMode="auto">
          <a:xfrm>
            <a:off x="533400" y="2057400"/>
            <a:ext cx="3124200" cy="523875"/>
          </a:xfrm>
          <a:prstGeom prst="rect">
            <a:avLst/>
          </a:prstGeom>
          <a:noFill/>
          <a:ln w="9525">
            <a:noFill/>
            <a:miter lim="800000"/>
            <a:headEnd/>
            <a:tailEnd/>
          </a:ln>
        </p:spPr>
        <p:txBody>
          <a:bodyPr>
            <a:spAutoFit/>
          </a:bodyPr>
          <a:lstStyle/>
          <a:p>
            <a:r>
              <a:rPr lang="en-US" sz="2800">
                <a:solidFill>
                  <a:srgbClr val="1D2F86"/>
                </a:solidFill>
                <a:latin typeface="Verdana" pitchFamily="34" charset="0"/>
              </a:rPr>
              <a:t>PBS Topics:</a:t>
            </a:r>
          </a:p>
        </p:txBody>
      </p:sp>
      <p:pic>
        <p:nvPicPr>
          <p:cNvPr id="5" name="Content Placeholder 3" descr="IMG_0074.JPG"/>
          <p:cNvPicPr>
            <a:picLocks noChangeAspect="1"/>
          </p:cNvPicPr>
          <p:nvPr/>
        </p:nvPicPr>
        <p:blipFill>
          <a:blip r:embed="rId3" cstate="print"/>
          <a:srcRect/>
          <a:stretch>
            <a:fillRect/>
          </a:stretch>
        </p:blipFill>
        <p:spPr bwMode="auto">
          <a:xfrm>
            <a:off x="6541110" y="2057400"/>
            <a:ext cx="2479430" cy="3581399"/>
          </a:xfrm>
          <a:prstGeom prst="rect">
            <a:avLst/>
          </a:prstGeom>
          <a:noFill/>
          <a:ln w="9525">
            <a:noFill/>
            <a:miter lim="800000"/>
            <a:headEnd/>
            <a:tailEnd/>
          </a:ln>
        </p:spPr>
      </p:pic>
    </p:spTree>
    <p:extLst>
      <p:ext uri="{BB962C8B-B14F-4D97-AF65-F5344CB8AC3E}">
        <p14:creationId xmlns:p14="http://schemas.microsoft.com/office/powerpoint/2010/main" xmlns="" val="16216475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4"/>
          <p:cNvSpPr txBox="1">
            <a:spLocks noChangeArrowheads="1"/>
          </p:cNvSpPr>
          <p:nvPr/>
        </p:nvSpPr>
        <p:spPr bwMode="auto">
          <a:xfrm>
            <a:off x="495300" y="6216650"/>
            <a:ext cx="6057900" cy="369332"/>
          </a:xfrm>
          <a:prstGeom prst="rect">
            <a:avLst/>
          </a:prstGeom>
          <a:noFill/>
          <a:ln w="9525">
            <a:noFill/>
            <a:miter lim="800000"/>
            <a:headEnd/>
            <a:tailEnd/>
          </a:ln>
        </p:spPr>
        <p:txBody>
          <a:bodyPr wrap="square">
            <a:spAutoFit/>
          </a:bodyPr>
          <a:lstStyle/>
          <a:p>
            <a:pPr>
              <a:spcBef>
                <a:spcPct val="50000"/>
              </a:spcBef>
            </a:pPr>
            <a:r>
              <a:rPr lang="en-US" i="1" dirty="0"/>
              <a:t>Example from </a:t>
            </a:r>
            <a:r>
              <a:rPr lang="en-US" i="1" dirty="0" smtClean="0"/>
              <a:t>Unit 4 in the PBS </a:t>
            </a:r>
            <a:r>
              <a:rPr lang="en-US" i="1" dirty="0"/>
              <a:t>curriculum</a:t>
            </a:r>
          </a:p>
        </p:txBody>
      </p:sp>
      <p:sp>
        <p:nvSpPr>
          <p:cNvPr id="55301" name="Text Box 5"/>
          <p:cNvSpPr txBox="1">
            <a:spLocks noChangeArrowheads="1"/>
          </p:cNvSpPr>
          <p:nvPr/>
        </p:nvSpPr>
        <p:spPr bwMode="auto">
          <a:xfrm>
            <a:off x="354012" y="1895026"/>
            <a:ext cx="3608388" cy="3108543"/>
          </a:xfrm>
          <a:prstGeom prst="rect">
            <a:avLst/>
          </a:prstGeom>
          <a:noFill/>
          <a:ln w="9525" algn="ctr">
            <a:noFill/>
            <a:miter lim="800000"/>
            <a:headEnd/>
            <a:tailEnd/>
          </a:ln>
        </p:spPr>
        <p:txBody>
          <a:bodyPr>
            <a:spAutoFit/>
          </a:bodyPr>
          <a:lstStyle/>
          <a:p>
            <a:pPr marL="231775" indent="4763">
              <a:spcBef>
                <a:spcPct val="30000"/>
              </a:spcBef>
            </a:pPr>
            <a:r>
              <a:rPr lang="en-US" sz="2800" dirty="0" smtClean="0"/>
              <a:t>Students use a computer simulation to view how a protein’s shape changes due to its environment and components</a:t>
            </a:r>
            <a:endParaRPr lang="en-US" sz="2800" dirty="0"/>
          </a:p>
        </p:txBody>
      </p:sp>
      <p:sp>
        <p:nvSpPr>
          <p:cNvPr id="79877" name="Text Box 6"/>
          <p:cNvSpPr txBox="1">
            <a:spLocks noChangeArrowheads="1"/>
          </p:cNvSpPr>
          <p:nvPr/>
        </p:nvSpPr>
        <p:spPr bwMode="auto">
          <a:xfrm>
            <a:off x="533400" y="762000"/>
            <a:ext cx="8153400" cy="701675"/>
          </a:xfrm>
          <a:prstGeom prst="rect">
            <a:avLst/>
          </a:prstGeom>
          <a:noFill/>
          <a:ln w="9525">
            <a:noFill/>
            <a:miter lim="800000"/>
            <a:headEnd/>
            <a:tailEnd/>
          </a:ln>
        </p:spPr>
        <p:txBody>
          <a:bodyPr wrap="square">
            <a:spAutoFit/>
          </a:bodyPr>
          <a:lstStyle/>
          <a:p>
            <a:pPr>
              <a:spcBef>
                <a:spcPct val="50000"/>
              </a:spcBef>
            </a:pPr>
            <a:r>
              <a:rPr lang="en-US" sz="4000" dirty="0" smtClean="0">
                <a:solidFill>
                  <a:srgbClr val="1D2F86"/>
                </a:solidFill>
              </a:rPr>
              <a:t>Example of a PBS Student Activity</a:t>
            </a:r>
            <a:endParaRPr lang="en-US" sz="4000" dirty="0">
              <a:solidFill>
                <a:srgbClr val="1D2F86"/>
              </a:solidFill>
            </a:endParaRPr>
          </a:p>
        </p:txBody>
      </p:sp>
      <p:pic>
        <p:nvPicPr>
          <p:cNvPr id="79886" name="Picture 14"/>
          <p:cNvPicPr>
            <a:picLocks noChangeAspect="1" noChangeArrowheads="1"/>
          </p:cNvPicPr>
          <p:nvPr/>
        </p:nvPicPr>
        <p:blipFill>
          <a:blip r:embed="rId3" cstate="print"/>
          <a:srcRect/>
          <a:stretch>
            <a:fillRect/>
          </a:stretch>
        </p:blipFill>
        <p:spPr bwMode="auto">
          <a:xfrm>
            <a:off x="3962400" y="1895026"/>
            <a:ext cx="5181600" cy="3591374"/>
          </a:xfrm>
          <a:prstGeom prst="rect">
            <a:avLst/>
          </a:prstGeom>
          <a:noFill/>
          <a:ln w="9525">
            <a:noFill/>
            <a:miter lim="800000"/>
            <a:headEnd/>
            <a:tailEnd/>
          </a:ln>
          <a:effectLst/>
        </p:spPr>
      </p:pic>
    </p:spTree>
    <p:extLst>
      <p:ext uri="{BB962C8B-B14F-4D97-AF65-F5344CB8AC3E}">
        <p14:creationId xmlns:p14="http://schemas.microsoft.com/office/powerpoint/2010/main" xmlns="" val="29632074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381000" y="990600"/>
            <a:ext cx="8001000" cy="1143000"/>
          </a:xfrm>
        </p:spPr>
        <p:txBody>
          <a:bodyPr/>
          <a:lstStyle/>
          <a:p>
            <a:r>
              <a:rPr lang="en-US" sz="3600" kern="1200" dirty="0" smtClean="0">
                <a:latin typeface="Verdana" pitchFamily="32" charset="0"/>
              </a:rPr>
              <a:t>Course #2: Human Body Systems </a:t>
            </a:r>
            <a:r>
              <a:rPr lang="en-US" sz="3600" kern="1200" dirty="0">
                <a:latin typeface="Verdana" pitchFamily="32" charset="0"/>
              </a:rPr>
              <a:t/>
            </a:r>
            <a:br>
              <a:rPr lang="en-US" sz="3600" kern="1200" dirty="0">
                <a:latin typeface="Verdana" pitchFamily="32" charset="0"/>
              </a:rPr>
            </a:br>
            <a:endParaRPr lang="en-US" sz="3600" kern="1200" dirty="0">
              <a:latin typeface="Verdana" pitchFamily="32" charset="0"/>
            </a:endParaRPr>
          </a:p>
        </p:txBody>
      </p:sp>
      <p:sp>
        <p:nvSpPr>
          <p:cNvPr id="205827" name="Rectangle 3"/>
          <p:cNvSpPr>
            <a:spLocks noGrp="1" noChangeArrowheads="1"/>
          </p:cNvSpPr>
          <p:nvPr>
            <p:ph idx="1"/>
          </p:nvPr>
        </p:nvSpPr>
        <p:spPr>
          <a:xfrm>
            <a:off x="152400" y="2209800"/>
            <a:ext cx="6934200" cy="4419600"/>
          </a:xfrm>
          <a:noFill/>
          <a:ln/>
        </p:spPr>
        <p:txBody>
          <a:bodyPr/>
          <a:lstStyle/>
          <a:p>
            <a:pPr>
              <a:lnSpc>
                <a:spcPct val="95000"/>
              </a:lnSpc>
              <a:spcBef>
                <a:spcPts val="900"/>
              </a:spcBef>
              <a:buClr>
                <a:schemeClr val="accent1"/>
              </a:buClr>
              <a:buSzTx/>
              <a:buFontTx/>
              <a:buChar char="•"/>
            </a:pPr>
            <a:r>
              <a:rPr lang="en-US" sz="2800" dirty="0">
                <a:latin typeface="Verdana" pitchFamily="32" charset="0"/>
                <a:cs typeface="Arial"/>
              </a:rPr>
              <a:t>Students study </a:t>
            </a:r>
            <a:r>
              <a:rPr lang="en-US" sz="2800" dirty="0" smtClean="0">
                <a:latin typeface="Verdana" pitchFamily="32" charset="0"/>
                <a:cs typeface="Arial"/>
              </a:rPr>
              <a:t>human </a:t>
            </a:r>
            <a:r>
              <a:rPr lang="en-US" sz="2800" dirty="0">
                <a:latin typeface="Verdana" pitchFamily="32" charset="0"/>
                <a:cs typeface="Arial"/>
              </a:rPr>
              <a:t>physiology, especially in relationship to </a:t>
            </a:r>
            <a:r>
              <a:rPr lang="en-US" sz="2800" dirty="0" smtClean="0">
                <a:latin typeface="Verdana" pitchFamily="32" charset="0"/>
                <a:cs typeface="Arial"/>
              </a:rPr>
              <a:t>health</a:t>
            </a:r>
            <a:r>
              <a:rPr lang="en-US" sz="2800" dirty="0">
                <a:latin typeface="Verdana" pitchFamily="32" charset="0"/>
                <a:cs typeface="Arial"/>
              </a:rPr>
              <a:t>. A central theme is how the </a:t>
            </a:r>
            <a:r>
              <a:rPr lang="en-US" sz="2800" dirty="0" smtClean="0">
                <a:latin typeface="Verdana" pitchFamily="32" charset="0"/>
                <a:cs typeface="Arial"/>
              </a:rPr>
              <a:t>systems </a:t>
            </a:r>
            <a:r>
              <a:rPr lang="en-US" sz="2800" dirty="0">
                <a:latin typeface="Verdana" pitchFamily="32" charset="0"/>
                <a:cs typeface="Arial"/>
              </a:rPr>
              <a:t>work together to maintain </a:t>
            </a:r>
            <a:r>
              <a:rPr lang="en-US" sz="2800" dirty="0" smtClean="0">
                <a:latin typeface="Verdana" pitchFamily="32" charset="0"/>
                <a:cs typeface="Arial"/>
              </a:rPr>
              <a:t>good </a:t>
            </a:r>
            <a:r>
              <a:rPr lang="en-US" sz="2800" dirty="0">
                <a:latin typeface="Verdana" pitchFamily="32" charset="0"/>
                <a:cs typeface="Arial"/>
              </a:rPr>
              <a:t>health.</a:t>
            </a:r>
          </a:p>
          <a:p>
            <a:pPr>
              <a:lnSpc>
                <a:spcPct val="95000"/>
              </a:lnSpc>
              <a:spcBef>
                <a:spcPts val="900"/>
              </a:spcBef>
              <a:buClr>
                <a:schemeClr val="accent1"/>
              </a:buClr>
              <a:buSzTx/>
              <a:buFontTx/>
              <a:buChar char="•"/>
            </a:pPr>
            <a:endParaRPr lang="en-US" sz="1200" dirty="0">
              <a:latin typeface="Verdana" pitchFamily="32" charset="0"/>
              <a:cs typeface="Arial"/>
            </a:endParaRPr>
          </a:p>
          <a:p>
            <a:pPr>
              <a:lnSpc>
                <a:spcPct val="95000"/>
              </a:lnSpc>
              <a:spcBef>
                <a:spcPts val="900"/>
              </a:spcBef>
              <a:buClr>
                <a:schemeClr val="accent1"/>
              </a:buClr>
              <a:buSzTx/>
              <a:buFontTx/>
              <a:buChar char="•"/>
            </a:pPr>
            <a:r>
              <a:rPr lang="en-US" sz="2800" dirty="0">
                <a:latin typeface="Verdana" pitchFamily="32" charset="0"/>
                <a:cs typeface="Arial"/>
              </a:rPr>
              <a:t>Students use data acquisition software to monitor body functions and use the Anatomy with Clay® </a:t>
            </a:r>
            <a:r>
              <a:rPr lang="en-US" sz="2800" dirty="0" err="1">
                <a:latin typeface="Verdana" pitchFamily="32" charset="0"/>
                <a:cs typeface="Arial"/>
              </a:rPr>
              <a:t>Manikens</a:t>
            </a:r>
            <a:r>
              <a:rPr lang="en-US" sz="2800" dirty="0">
                <a:latin typeface="Verdana" pitchFamily="32" charset="0"/>
                <a:cs typeface="Arial"/>
              </a:rPr>
              <a:t>™ to study body structure.</a:t>
            </a:r>
          </a:p>
          <a:p>
            <a:pPr>
              <a:lnSpc>
                <a:spcPct val="90000"/>
              </a:lnSpc>
              <a:spcBef>
                <a:spcPct val="40000"/>
              </a:spcBef>
              <a:buClrTx/>
              <a:buSzTx/>
              <a:buFontTx/>
              <a:buBlip>
                <a:blip r:embed="rId3"/>
              </a:buBlip>
            </a:pPr>
            <a:endParaRPr lang="en-US" sz="2800" dirty="0">
              <a:solidFill>
                <a:schemeClr val="bg1"/>
              </a:solidFill>
              <a:ea typeface="ＭＳ Ｐゴシック" pitchFamily="-128" charset="-128"/>
            </a:endParaRPr>
          </a:p>
        </p:txBody>
      </p:sp>
      <p:pic>
        <p:nvPicPr>
          <p:cNvPr id="4" name="Picture 16" descr="vern small"/>
          <p:cNvPicPr>
            <a:picLocks noChangeAspect="1" noChangeArrowheads="1"/>
          </p:cNvPicPr>
          <p:nvPr/>
        </p:nvPicPr>
        <p:blipFill>
          <a:blip r:embed="rId4" cstate="print"/>
          <a:srcRect/>
          <a:stretch>
            <a:fillRect/>
          </a:stretch>
        </p:blipFill>
        <p:spPr bwMode="auto">
          <a:xfrm>
            <a:off x="7162800" y="839497"/>
            <a:ext cx="1821180" cy="5988023"/>
          </a:xfrm>
          <a:prstGeom prst="rect">
            <a:avLst/>
          </a:prstGeom>
          <a:noFill/>
          <a:ln w="9525">
            <a:noFill/>
            <a:miter lim="800000"/>
            <a:headEnd/>
            <a:tailEnd/>
          </a:ln>
        </p:spPr>
      </p:pic>
    </p:spTree>
    <p:extLst>
      <p:ext uri="{BB962C8B-B14F-4D97-AF65-F5344CB8AC3E}">
        <p14:creationId xmlns:p14="http://schemas.microsoft.com/office/powerpoint/2010/main" xmlns="" val="394091535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57200" y="1524000"/>
            <a:ext cx="8229600" cy="762000"/>
          </a:xfrm>
        </p:spPr>
        <p:txBody>
          <a:bodyPr/>
          <a:lstStyle/>
          <a:p>
            <a:pPr eaLnBrk="1" hangingPunct="1">
              <a:defRPr/>
            </a:pPr>
            <a:r>
              <a:rPr lang="en-US" sz="2800" kern="1200" dirty="0" smtClean="0">
                <a:latin typeface="Verdana" pitchFamily="32" charset="0"/>
              </a:rPr>
              <a:t>Topics:</a:t>
            </a:r>
            <a:endParaRPr lang="en-US" sz="2800" kern="1200" dirty="0">
              <a:latin typeface="Verdana" pitchFamily="32" charset="0"/>
            </a:endParaRPr>
          </a:p>
        </p:txBody>
      </p:sp>
      <p:sp>
        <p:nvSpPr>
          <p:cNvPr id="18435" name="Rectangle 3"/>
          <p:cNvSpPr>
            <a:spLocks noGrp="1" noChangeArrowheads="1"/>
          </p:cNvSpPr>
          <p:nvPr>
            <p:ph idx="1"/>
          </p:nvPr>
        </p:nvSpPr>
        <p:spPr>
          <a:xfrm>
            <a:off x="457200" y="2209800"/>
            <a:ext cx="8686800" cy="4419600"/>
          </a:xfrm>
        </p:spPr>
        <p:txBody>
          <a:bodyPr/>
          <a:lstStyle/>
          <a:p>
            <a:pPr eaLnBrk="1" hangingPunct="1">
              <a:buClr>
                <a:srgbClr val="C00000"/>
              </a:buClr>
            </a:pPr>
            <a:r>
              <a:rPr lang="en-US" sz="2800" dirty="0" smtClean="0">
                <a:latin typeface="Verdana" pitchFamily="34" charset="0"/>
                <a:cs typeface="Arial" pitchFamily="34" charset="0"/>
              </a:rPr>
              <a:t>Relationship between structure and function</a:t>
            </a:r>
          </a:p>
          <a:p>
            <a:pPr eaLnBrk="1" hangingPunct="1">
              <a:buClr>
                <a:srgbClr val="C00000"/>
              </a:buClr>
            </a:pPr>
            <a:r>
              <a:rPr lang="en-US" sz="2800" dirty="0" smtClean="0">
                <a:latin typeface="Verdana" pitchFamily="34" charset="0"/>
                <a:cs typeface="Arial" pitchFamily="34" charset="0"/>
              </a:rPr>
              <a:t>Maintenance of health</a:t>
            </a:r>
          </a:p>
          <a:p>
            <a:pPr eaLnBrk="1" hangingPunct="1">
              <a:lnSpc>
                <a:spcPct val="95000"/>
              </a:lnSpc>
              <a:spcBef>
                <a:spcPts val="900"/>
              </a:spcBef>
              <a:buClr>
                <a:srgbClr val="C00000"/>
              </a:buClr>
            </a:pPr>
            <a:r>
              <a:rPr lang="en-US" sz="2800" dirty="0" smtClean="0">
                <a:latin typeface="Verdana" pitchFamily="34" charset="0"/>
                <a:cs typeface="Arial" pitchFamily="34" charset="0"/>
              </a:rPr>
              <a:t>Defense against disease</a:t>
            </a:r>
          </a:p>
          <a:p>
            <a:pPr eaLnBrk="1" hangingPunct="1">
              <a:lnSpc>
                <a:spcPct val="95000"/>
              </a:lnSpc>
              <a:spcBef>
                <a:spcPts val="900"/>
              </a:spcBef>
              <a:buClr>
                <a:srgbClr val="C00000"/>
              </a:buClr>
            </a:pPr>
            <a:r>
              <a:rPr lang="en-US" sz="2800" dirty="0" smtClean="0">
                <a:latin typeface="Verdana" pitchFamily="34" charset="0"/>
                <a:cs typeface="Arial" pitchFamily="34" charset="0"/>
              </a:rPr>
              <a:t>Communication within the body and with the outside world</a:t>
            </a:r>
          </a:p>
          <a:p>
            <a:pPr eaLnBrk="1" hangingPunct="1">
              <a:lnSpc>
                <a:spcPct val="95000"/>
              </a:lnSpc>
              <a:spcBef>
                <a:spcPts val="900"/>
              </a:spcBef>
              <a:buClr>
                <a:srgbClr val="C00000"/>
              </a:buClr>
            </a:pPr>
            <a:r>
              <a:rPr lang="en-US" sz="2800" dirty="0" smtClean="0">
                <a:latin typeface="Verdana" pitchFamily="34" charset="0"/>
                <a:cs typeface="Arial" pitchFamily="34" charset="0"/>
              </a:rPr>
              <a:t>Movement of the body and of substances around the body</a:t>
            </a:r>
          </a:p>
          <a:p>
            <a:pPr eaLnBrk="1" hangingPunct="1">
              <a:lnSpc>
                <a:spcPct val="95000"/>
              </a:lnSpc>
              <a:spcBef>
                <a:spcPts val="900"/>
              </a:spcBef>
              <a:buClr>
                <a:srgbClr val="C00000"/>
              </a:buClr>
            </a:pPr>
            <a:r>
              <a:rPr lang="en-US" sz="2800" dirty="0" smtClean="0">
                <a:latin typeface="Verdana" pitchFamily="34" charset="0"/>
                <a:cs typeface="Arial" pitchFamily="34" charset="0"/>
              </a:rPr>
              <a:t>Energy distribution and processing</a:t>
            </a:r>
            <a:endParaRPr lang="en-US" sz="2800" dirty="0" smtClean="0">
              <a:solidFill>
                <a:schemeClr val="bg1"/>
              </a:solidFill>
            </a:endParaRPr>
          </a:p>
          <a:p>
            <a:pPr lvl="1" eaLnBrk="1" hangingPunct="1">
              <a:spcBef>
                <a:spcPct val="40000"/>
              </a:spcBef>
              <a:buClrTx/>
              <a:buFontTx/>
              <a:buNone/>
            </a:pPr>
            <a:endParaRPr lang="en-US" sz="2800" dirty="0" smtClean="0">
              <a:solidFill>
                <a:schemeClr val="bg1"/>
              </a:solidFill>
            </a:endParaRPr>
          </a:p>
        </p:txBody>
      </p:sp>
      <p:sp>
        <p:nvSpPr>
          <p:cNvPr id="18436" name="Rectangle 3"/>
          <p:cNvSpPr>
            <a:spLocks noChangeArrowheads="1"/>
          </p:cNvSpPr>
          <p:nvPr/>
        </p:nvSpPr>
        <p:spPr bwMode="auto">
          <a:xfrm>
            <a:off x="381000" y="838200"/>
            <a:ext cx="8101013" cy="646113"/>
          </a:xfrm>
          <a:prstGeom prst="rect">
            <a:avLst/>
          </a:prstGeom>
          <a:noFill/>
          <a:ln w="9525">
            <a:noFill/>
            <a:miter lim="800000"/>
            <a:headEnd/>
            <a:tailEnd/>
          </a:ln>
        </p:spPr>
        <p:txBody>
          <a:bodyPr wrap="none">
            <a:spAutoFit/>
          </a:bodyPr>
          <a:lstStyle/>
          <a:p>
            <a:r>
              <a:rPr lang="en-US" sz="3600">
                <a:solidFill>
                  <a:srgbClr val="1D2F86"/>
                </a:solidFill>
                <a:latin typeface="Verdana" pitchFamily="34" charset="0"/>
              </a:rPr>
              <a:t>Course #2: Human Body Systems</a:t>
            </a:r>
            <a:endParaRPr lang="en-US"/>
          </a:p>
        </p:txBody>
      </p:sp>
    </p:spTree>
    <p:extLst>
      <p:ext uri="{BB962C8B-B14F-4D97-AF65-F5344CB8AC3E}">
        <p14:creationId xmlns:p14="http://schemas.microsoft.com/office/powerpoint/2010/main" xmlns="" val="416031663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838200"/>
            <a:ext cx="8001000" cy="609600"/>
          </a:xfrm>
        </p:spPr>
        <p:txBody>
          <a:bodyPr/>
          <a:lstStyle/>
          <a:p>
            <a:r>
              <a:rPr lang="en-US" sz="3600" kern="1200" dirty="0" smtClean="0">
                <a:latin typeface="Verdana" pitchFamily="32" charset="0"/>
              </a:rPr>
              <a:t>Course #3: Medical Interventions</a:t>
            </a:r>
            <a:endParaRPr lang="en-US" sz="3600" kern="1200" dirty="0">
              <a:latin typeface="Verdana" pitchFamily="32" charset="0"/>
            </a:endParaRPr>
          </a:p>
        </p:txBody>
      </p:sp>
      <p:sp>
        <p:nvSpPr>
          <p:cNvPr id="436227" name="Rectangle 3"/>
          <p:cNvSpPr>
            <a:spLocks noGrp="1" noChangeArrowheads="1"/>
          </p:cNvSpPr>
          <p:nvPr>
            <p:ph idx="1"/>
          </p:nvPr>
        </p:nvSpPr>
        <p:spPr>
          <a:xfrm>
            <a:off x="304800" y="2209800"/>
            <a:ext cx="8534400" cy="3962400"/>
          </a:xfrm>
          <a:noFill/>
          <a:ln/>
        </p:spPr>
        <p:txBody>
          <a:bodyPr/>
          <a:lstStyle/>
          <a:p>
            <a:pPr>
              <a:lnSpc>
                <a:spcPct val="95000"/>
              </a:lnSpc>
              <a:spcBef>
                <a:spcPts val="900"/>
              </a:spcBef>
              <a:buClr>
                <a:schemeClr val="accent1"/>
              </a:buClr>
              <a:buSzTx/>
              <a:buFontTx/>
              <a:buChar char="•"/>
            </a:pPr>
            <a:r>
              <a:rPr lang="en-US" sz="2800" dirty="0" smtClean="0">
                <a:latin typeface="Verdana" pitchFamily="32" charset="0"/>
                <a:cs typeface="Arial"/>
              </a:rPr>
              <a:t>Study medical </a:t>
            </a:r>
            <a:r>
              <a:rPr lang="en-US" sz="2800" dirty="0">
                <a:latin typeface="Verdana" pitchFamily="32" charset="0"/>
                <a:cs typeface="Arial"/>
              </a:rPr>
              <a:t>interventions involved in the prevention, diagnosis and treatment of disease as </a:t>
            </a:r>
            <a:r>
              <a:rPr lang="en-US" sz="2800" dirty="0" smtClean="0">
                <a:latin typeface="Verdana" pitchFamily="32" charset="0"/>
                <a:cs typeface="Arial"/>
              </a:rPr>
              <a:t>students </a:t>
            </a:r>
            <a:r>
              <a:rPr lang="en-US" sz="2800" dirty="0">
                <a:latin typeface="Verdana" pitchFamily="32" charset="0"/>
                <a:cs typeface="Arial"/>
              </a:rPr>
              <a:t>follow the lives of a fictitious family. </a:t>
            </a:r>
            <a:endParaRPr lang="en-US" sz="2800" dirty="0" smtClean="0">
              <a:latin typeface="Verdana" pitchFamily="32" charset="0"/>
              <a:cs typeface="Arial"/>
            </a:endParaRPr>
          </a:p>
          <a:p>
            <a:pPr>
              <a:lnSpc>
                <a:spcPct val="95000"/>
              </a:lnSpc>
              <a:spcBef>
                <a:spcPts val="900"/>
              </a:spcBef>
              <a:buClr>
                <a:schemeClr val="accent1"/>
              </a:buClr>
              <a:buSzTx/>
              <a:buFontTx/>
              <a:buChar char="•"/>
            </a:pPr>
            <a:endParaRPr lang="en-US" sz="1800" dirty="0">
              <a:latin typeface="Verdana" pitchFamily="32" charset="0"/>
              <a:cs typeface="Arial"/>
            </a:endParaRPr>
          </a:p>
          <a:p>
            <a:pPr>
              <a:lnSpc>
                <a:spcPct val="95000"/>
              </a:lnSpc>
              <a:spcBef>
                <a:spcPts val="900"/>
              </a:spcBef>
              <a:buClr>
                <a:schemeClr val="accent1"/>
              </a:buClr>
              <a:buSzTx/>
              <a:buFontTx/>
              <a:buChar char="•"/>
            </a:pPr>
            <a:r>
              <a:rPr lang="en-US" sz="2800" dirty="0" smtClean="0">
                <a:latin typeface="Verdana" pitchFamily="32" charset="0"/>
                <a:cs typeface="Arial"/>
              </a:rPr>
              <a:t>Projects </a:t>
            </a:r>
            <a:r>
              <a:rPr lang="en-US" sz="2800" dirty="0">
                <a:latin typeface="Verdana" pitchFamily="32" charset="0"/>
                <a:cs typeface="Arial"/>
              </a:rPr>
              <a:t>investigate interventions related to diagnostics, immunology, surgery, genetics, pharmacology, medical devices, and lifestyle choices. </a:t>
            </a:r>
          </a:p>
        </p:txBody>
      </p:sp>
    </p:spTree>
    <p:extLst>
      <p:ext uri="{BB962C8B-B14F-4D97-AF65-F5344CB8AC3E}">
        <p14:creationId xmlns:p14="http://schemas.microsoft.com/office/powerpoint/2010/main" xmlns="" val="206566802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81000" y="1447800"/>
            <a:ext cx="8229600" cy="762000"/>
          </a:xfrm>
        </p:spPr>
        <p:txBody>
          <a:bodyPr/>
          <a:lstStyle/>
          <a:p>
            <a:pPr eaLnBrk="1" hangingPunct="1">
              <a:defRPr/>
            </a:pPr>
            <a:r>
              <a:rPr lang="en-US" sz="2800" kern="1200" dirty="0" smtClean="0">
                <a:latin typeface="Verdana" pitchFamily="32" charset="0"/>
              </a:rPr>
              <a:t>Topics</a:t>
            </a:r>
            <a:endParaRPr lang="en-US" sz="2800" kern="1200" dirty="0">
              <a:latin typeface="Verdana" pitchFamily="32" charset="0"/>
            </a:endParaRPr>
          </a:p>
        </p:txBody>
      </p:sp>
      <p:sp>
        <p:nvSpPr>
          <p:cNvPr id="23555" name="Rectangle 3"/>
          <p:cNvSpPr>
            <a:spLocks noGrp="1" noChangeArrowheads="1"/>
          </p:cNvSpPr>
          <p:nvPr>
            <p:ph idx="1"/>
          </p:nvPr>
        </p:nvSpPr>
        <p:spPr>
          <a:xfrm>
            <a:off x="533400" y="2209800"/>
            <a:ext cx="8229600" cy="4267200"/>
          </a:xfrm>
        </p:spPr>
        <p:txBody>
          <a:bodyPr/>
          <a:lstStyle/>
          <a:p>
            <a:pPr eaLnBrk="1" hangingPunct="1">
              <a:lnSpc>
                <a:spcPct val="95000"/>
              </a:lnSpc>
              <a:spcBef>
                <a:spcPts val="900"/>
              </a:spcBef>
              <a:buClr>
                <a:srgbClr val="C00000"/>
              </a:buClr>
            </a:pPr>
            <a:r>
              <a:rPr lang="en-US" sz="2800" dirty="0" smtClean="0">
                <a:latin typeface="Verdana" pitchFamily="34" charset="0"/>
                <a:cs typeface="Arial" pitchFamily="34" charset="0"/>
              </a:rPr>
              <a:t>Molecular biology and genetic engineering</a:t>
            </a:r>
          </a:p>
          <a:p>
            <a:pPr eaLnBrk="1" hangingPunct="1">
              <a:lnSpc>
                <a:spcPct val="95000"/>
              </a:lnSpc>
              <a:spcBef>
                <a:spcPts val="900"/>
              </a:spcBef>
              <a:buClr>
                <a:srgbClr val="C00000"/>
              </a:buClr>
            </a:pPr>
            <a:r>
              <a:rPr lang="en-US" sz="2800" dirty="0" smtClean="0">
                <a:latin typeface="Verdana" pitchFamily="34" charset="0"/>
                <a:cs typeface="Arial" pitchFamily="34" charset="0"/>
              </a:rPr>
              <a:t>Design process for pharmaceuticals and medical devices</a:t>
            </a:r>
          </a:p>
          <a:p>
            <a:pPr eaLnBrk="1" hangingPunct="1">
              <a:lnSpc>
                <a:spcPct val="95000"/>
              </a:lnSpc>
              <a:spcBef>
                <a:spcPts val="900"/>
              </a:spcBef>
              <a:buClr>
                <a:srgbClr val="C00000"/>
              </a:buClr>
            </a:pPr>
            <a:r>
              <a:rPr lang="en-US" sz="2800" dirty="0" smtClean="0">
                <a:latin typeface="Verdana" pitchFamily="34" charset="0"/>
                <a:cs typeface="Arial" pitchFamily="34" charset="0"/>
              </a:rPr>
              <a:t>Medical imaging, including x-rays, CT scans, and MRI scans</a:t>
            </a:r>
          </a:p>
          <a:p>
            <a:pPr eaLnBrk="1" hangingPunct="1">
              <a:lnSpc>
                <a:spcPct val="95000"/>
              </a:lnSpc>
              <a:spcBef>
                <a:spcPts val="900"/>
              </a:spcBef>
              <a:buClr>
                <a:srgbClr val="C00000"/>
              </a:buClr>
            </a:pPr>
            <a:r>
              <a:rPr lang="en-US" sz="2800" dirty="0" smtClean="0">
                <a:latin typeface="Verdana" pitchFamily="34" charset="0"/>
                <a:cs typeface="Arial" pitchFamily="34" charset="0"/>
              </a:rPr>
              <a:t>Disease detection and prevention</a:t>
            </a:r>
          </a:p>
          <a:p>
            <a:pPr eaLnBrk="1" hangingPunct="1">
              <a:lnSpc>
                <a:spcPct val="95000"/>
              </a:lnSpc>
              <a:spcBef>
                <a:spcPts val="900"/>
              </a:spcBef>
              <a:buClr>
                <a:srgbClr val="C00000"/>
              </a:buClr>
            </a:pPr>
            <a:r>
              <a:rPr lang="en-US" sz="2800" dirty="0" smtClean="0">
                <a:latin typeface="Verdana" pitchFamily="34" charset="0"/>
                <a:cs typeface="Arial" pitchFamily="34" charset="0"/>
              </a:rPr>
              <a:t>Rehabilitation after disease or injury</a:t>
            </a:r>
          </a:p>
          <a:p>
            <a:pPr eaLnBrk="1" hangingPunct="1">
              <a:lnSpc>
                <a:spcPct val="95000"/>
              </a:lnSpc>
              <a:spcBef>
                <a:spcPts val="900"/>
              </a:spcBef>
              <a:buClr>
                <a:srgbClr val="C00000"/>
              </a:buClr>
            </a:pPr>
            <a:r>
              <a:rPr lang="en-US" sz="2800" dirty="0" smtClean="0">
                <a:latin typeface="Verdana" pitchFamily="34" charset="0"/>
                <a:cs typeface="Arial" pitchFamily="34" charset="0"/>
              </a:rPr>
              <a:t>Medical interventions of the future</a:t>
            </a:r>
          </a:p>
        </p:txBody>
      </p:sp>
      <p:sp>
        <p:nvSpPr>
          <p:cNvPr id="23556" name="Rectangle 3"/>
          <p:cNvSpPr>
            <a:spLocks noChangeArrowheads="1"/>
          </p:cNvSpPr>
          <p:nvPr/>
        </p:nvSpPr>
        <p:spPr bwMode="auto">
          <a:xfrm>
            <a:off x="381000" y="914400"/>
            <a:ext cx="7978775" cy="646113"/>
          </a:xfrm>
          <a:prstGeom prst="rect">
            <a:avLst/>
          </a:prstGeom>
          <a:noFill/>
          <a:ln w="9525">
            <a:noFill/>
            <a:miter lim="800000"/>
            <a:headEnd/>
            <a:tailEnd/>
          </a:ln>
        </p:spPr>
        <p:txBody>
          <a:bodyPr wrap="none">
            <a:spAutoFit/>
          </a:bodyPr>
          <a:lstStyle/>
          <a:p>
            <a:r>
              <a:rPr lang="en-US" sz="3600">
                <a:solidFill>
                  <a:srgbClr val="1D2F86"/>
                </a:solidFill>
                <a:latin typeface="Verdana" pitchFamily="34" charset="0"/>
              </a:rPr>
              <a:t>Course #3: Medical Interventions</a:t>
            </a:r>
            <a:endParaRPr lang="en-US">
              <a:solidFill>
                <a:srgbClr val="000000"/>
              </a:solidFill>
            </a:endParaRPr>
          </a:p>
        </p:txBody>
      </p:sp>
    </p:spTree>
    <p:extLst>
      <p:ext uri="{BB962C8B-B14F-4D97-AF65-F5344CB8AC3E}">
        <p14:creationId xmlns:p14="http://schemas.microsoft.com/office/powerpoint/2010/main" xmlns="" val="38356356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838200"/>
            <a:ext cx="8001000" cy="1180011"/>
          </a:xfrm>
        </p:spPr>
        <p:txBody>
          <a:bodyPr/>
          <a:lstStyle/>
          <a:p>
            <a:r>
              <a:rPr lang="en-US" sz="3600" kern="1200" dirty="0">
                <a:latin typeface="Verdana" pitchFamily="32" charset="0"/>
              </a:rPr>
              <a:t>Course #4: </a:t>
            </a:r>
            <a:br>
              <a:rPr lang="en-US" sz="3600" kern="1200" dirty="0">
                <a:latin typeface="Verdana" pitchFamily="32" charset="0"/>
              </a:rPr>
            </a:br>
            <a:r>
              <a:rPr lang="en-US" sz="3600" kern="1200" dirty="0">
                <a:latin typeface="Verdana" pitchFamily="32" charset="0"/>
              </a:rPr>
              <a:t>Biomedical Innovation</a:t>
            </a:r>
          </a:p>
        </p:txBody>
      </p:sp>
      <p:sp>
        <p:nvSpPr>
          <p:cNvPr id="209923" name="Rectangle 3"/>
          <p:cNvSpPr>
            <a:spLocks noGrp="1" noChangeArrowheads="1"/>
          </p:cNvSpPr>
          <p:nvPr>
            <p:ph idx="1"/>
          </p:nvPr>
        </p:nvSpPr>
        <p:spPr>
          <a:xfrm>
            <a:off x="609600" y="2209800"/>
            <a:ext cx="8534400" cy="4343400"/>
          </a:xfrm>
          <a:noFill/>
          <a:ln/>
        </p:spPr>
        <p:txBody>
          <a:bodyPr/>
          <a:lstStyle/>
          <a:p>
            <a:pPr marL="0" indent="0">
              <a:buNone/>
            </a:pPr>
            <a:r>
              <a:rPr lang="en-US" sz="2800" dirty="0" smtClean="0">
                <a:latin typeface="Verdana" pitchFamily="34" charset="0"/>
              </a:rPr>
              <a:t> </a:t>
            </a:r>
          </a:p>
          <a:p>
            <a:r>
              <a:rPr lang="en-US" sz="2800" dirty="0" smtClean="0">
                <a:latin typeface="Verdana" pitchFamily="34" charset="0"/>
              </a:rPr>
              <a:t>Students design innovative solutions for 21</a:t>
            </a:r>
            <a:r>
              <a:rPr lang="en-US" sz="2800" baseline="30000" dirty="0" smtClean="0">
                <a:latin typeface="Verdana" pitchFamily="34" charset="0"/>
              </a:rPr>
              <a:t>st</a:t>
            </a:r>
            <a:r>
              <a:rPr lang="en-US" sz="2800" dirty="0" smtClean="0">
                <a:latin typeface="Verdana" pitchFamily="34" charset="0"/>
              </a:rPr>
              <a:t> century health challenges.</a:t>
            </a:r>
          </a:p>
          <a:p>
            <a:pPr marL="0" indent="0">
              <a:buNone/>
            </a:pPr>
            <a:r>
              <a:rPr lang="en-US" sz="2800" dirty="0" smtClean="0">
                <a:latin typeface="Verdana" pitchFamily="34" charset="0"/>
              </a:rPr>
              <a:t> </a:t>
            </a:r>
          </a:p>
          <a:p>
            <a:r>
              <a:rPr lang="en-US" sz="2800" dirty="0" smtClean="0">
                <a:latin typeface="Verdana" pitchFamily="34" charset="0"/>
              </a:rPr>
              <a:t>Students present their results to an  audience which may include representatives from the healthcare or business community or the school’s PLTW</a:t>
            </a:r>
            <a:r>
              <a:rPr lang="en-US" sz="2800" baseline="30000" dirty="0" smtClean="0">
                <a:latin typeface="Verdana" pitchFamily="34" charset="0"/>
              </a:rPr>
              <a:t> </a:t>
            </a:r>
            <a:r>
              <a:rPr lang="en-US" sz="2800" dirty="0" smtClean="0">
                <a:latin typeface="Verdana" pitchFamily="34" charset="0"/>
              </a:rPr>
              <a:t>partnership team.</a:t>
            </a:r>
            <a:endParaRPr lang="en-US" sz="2800" dirty="0">
              <a:latin typeface="Verdana" pitchFamily="34" charset="0"/>
            </a:endParaRPr>
          </a:p>
        </p:txBody>
      </p:sp>
    </p:spTree>
    <p:extLst>
      <p:ext uri="{BB962C8B-B14F-4D97-AF65-F5344CB8AC3E}">
        <p14:creationId xmlns:p14="http://schemas.microsoft.com/office/powerpoint/2010/main" xmlns="" val="34394270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609600"/>
          </a:xfrm>
        </p:spPr>
        <p:txBody>
          <a:bodyPr/>
          <a:lstStyle/>
          <a:p>
            <a:pPr eaLnBrk="1" hangingPunct="1">
              <a:defRPr/>
            </a:pPr>
            <a:r>
              <a:rPr lang="en-US" sz="3600" kern="1200" dirty="0" smtClean="0">
                <a:latin typeface="Verdana" pitchFamily="32" charset="0"/>
              </a:rPr>
              <a:t>Biomedical Innovation</a:t>
            </a:r>
            <a:endParaRPr lang="en-US" sz="3600" kern="1200" dirty="0">
              <a:latin typeface="Verdana" pitchFamily="32" charset="0"/>
            </a:endParaRPr>
          </a:p>
        </p:txBody>
      </p:sp>
      <p:sp>
        <p:nvSpPr>
          <p:cNvPr id="28675" name="Content Placeholder 2"/>
          <p:cNvSpPr>
            <a:spLocks noGrp="1"/>
          </p:cNvSpPr>
          <p:nvPr>
            <p:ph idx="1"/>
          </p:nvPr>
        </p:nvSpPr>
        <p:spPr>
          <a:xfrm>
            <a:off x="685800" y="2209800"/>
            <a:ext cx="7772400" cy="4419600"/>
          </a:xfrm>
        </p:spPr>
        <p:txBody>
          <a:bodyPr/>
          <a:lstStyle/>
          <a:p>
            <a:pPr eaLnBrk="1" hangingPunct="1"/>
            <a:r>
              <a:rPr lang="en-US" sz="2400" dirty="0" smtClean="0">
                <a:latin typeface="Verdana" pitchFamily="34" charset="0"/>
              </a:rPr>
              <a:t>Design a more efficient emergency room</a:t>
            </a:r>
          </a:p>
          <a:p>
            <a:pPr eaLnBrk="1" hangingPunct="1"/>
            <a:r>
              <a:rPr lang="en-US" sz="2400" dirty="0" smtClean="0">
                <a:latin typeface="Verdana" pitchFamily="34" charset="0"/>
              </a:rPr>
              <a:t>Design an experiment using sensors and data acquisition software to monitor or measure a physiological change</a:t>
            </a:r>
          </a:p>
          <a:p>
            <a:pPr eaLnBrk="1" hangingPunct="1"/>
            <a:r>
              <a:rPr lang="en-US" sz="2400" dirty="0" smtClean="0">
                <a:latin typeface="Verdana" pitchFamily="34" charset="0"/>
              </a:rPr>
              <a:t>Design a medical intervention to aid patients</a:t>
            </a:r>
          </a:p>
          <a:p>
            <a:pPr eaLnBrk="1" hangingPunct="1"/>
            <a:r>
              <a:rPr lang="en-US" sz="2400" dirty="0" smtClean="0">
                <a:latin typeface="Verdana" pitchFamily="34" charset="0"/>
              </a:rPr>
              <a:t>Evaluate water quality and propose solutions to eliminate contamination of water sources</a:t>
            </a:r>
          </a:p>
          <a:p>
            <a:pPr eaLnBrk="1" hangingPunct="1"/>
            <a:r>
              <a:rPr lang="en-US" sz="2400" dirty="0" smtClean="0">
                <a:latin typeface="Verdana" pitchFamily="34" charset="0"/>
              </a:rPr>
              <a:t>Design a solution to a local or global public health challenge</a:t>
            </a:r>
          </a:p>
          <a:p>
            <a:pPr eaLnBrk="1" hangingPunct="1"/>
            <a:r>
              <a:rPr lang="en-US" sz="2400" dirty="0" smtClean="0">
                <a:latin typeface="Verdana" pitchFamily="34" charset="0"/>
              </a:rPr>
              <a:t>Complete an optional independent problem</a:t>
            </a:r>
          </a:p>
        </p:txBody>
      </p:sp>
      <p:sp>
        <p:nvSpPr>
          <p:cNvPr id="4" name="Rectangle 3"/>
          <p:cNvSpPr/>
          <p:nvPr/>
        </p:nvSpPr>
        <p:spPr>
          <a:xfrm>
            <a:off x="609600" y="1524000"/>
            <a:ext cx="5715000" cy="523220"/>
          </a:xfrm>
          <a:prstGeom prst="rect">
            <a:avLst/>
          </a:prstGeom>
        </p:spPr>
        <p:txBody>
          <a:bodyPr wrap="square">
            <a:spAutoFit/>
          </a:bodyPr>
          <a:lstStyle/>
          <a:p>
            <a:r>
              <a:rPr lang="en-US" sz="2800" dirty="0" smtClean="0">
                <a:solidFill>
                  <a:srgbClr val="1D2F86"/>
                </a:solidFill>
                <a:latin typeface="Verdana" pitchFamily="32" charset="0"/>
              </a:rPr>
              <a:t>Example Problems</a:t>
            </a:r>
            <a:endParaRPr lang="en-US" sz="2800" dirty="0">
              <a:solidFill>
                <a:srgbClr val="1D2F86"/>
              </a:solidFill>
            </a:endParaRPr>
          </a:p>
        </p:txBody>
      </p:sp>
    </p:spTree>
    <p:extLst>
      <p:ext uri="{BB962C8B-B14F-4D97-AF65-F5344CB8AC3E}">
        <p14:creationId xmlns:p14="http://schemas.microsoft.com/office/powerpoint/2010/main" xmlns="" val="33383397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609600"/>
          </a:xfrm>
        </p:spPr>
        <p:txBody>
          <a:bodyPr/>
          <a:lstStyle/>
          <a:p>
            <a:pPr algn="ctr" eaLnBrk="1" hangingPunct="1">
              <a:defRPr/>
            </a:pPr>
            <a:r>
              <a:rPr lang="en-US" sz="3600" kern="1200" dirty="0" smtClean="0">
                <a:latin typeface="Verdana" pitchFamily="32" charset="0"/>
              </a:rPr>
              <a:t>Total Typical BMS Cost for the First Three Courses</a:t>
            </a:r>
            <a:endParaRPr lang="en-US" sz="3600" kern="1200" dirty="0">
              <a:latin typeface="Verdana" pitchFamily="32" charset="0"/>
            </a:endParaRPr>
          </a:p>
        </p:txBody>
      </p:sp>
      <p:sp>
        <p:nvSpPr>
          <p:cNvPr id="6" name="Content Placeholder 2"/>
          <p:cNvSpPr>
            <a:spLocks noGrp="1"/>
          </p:cNvSpPr>
          <p:nvPr>
            <p:ph idx="1"/>
          </p:nvPr>
        </p:nvSpPr>
        <p:spPr>
          <a:xfrm>
            <a:off x="228600" y="1600200"/>
            <a:ext cx="8915400" cy="4419600"/>
          </a:xfrm>
        </p:spPr>
        <p:txBody>
          <a:bodyPr/>
          <a:lstStyle/>
          <a:p>
            <a:pPr eaLnBrk="1" hangingPunct="1"/>
            <a:endParaRPr lang="en-US" sz="2400" dirty="0" smtClean="0">
              <a:latin typeface="Verdana" pitchFamily="34" charset="0"/>
            </a:endParaRPr>
          </a:p>
          <a:p>
            <a:pPr eaLnBrk="1" hangingPunct="1"/>
            <a:endParaRPr lang="en-US" sz="2400" dirty="0" smtClean="0">
              <a:latin typeface="Verdana" pitchFamily="34" charset="0"/>
            </a:endParaRPr>
          </a:p>
          <a:p>
            <a:pPr eaLnBrk="1" hangingPunct="1"/>
            <a:r>
              <a:rPr lang="en-US" sz="2400" b="1" dirty="0" smtClean="0">
                <a:latin typeface="Verdana" pitchFamily="34" charset="0"/>
              </a:rPr>
              <a:t>Typical Non-Recurring</a:t>
            </a:r>
            <a:r>
              <a:rPr lang="en-US" sz="2400" dirty="0" smtClean="0">
                <a:latin typeface="Verdana" pitchFamily="34" charset="0"/>
              </a:rPr>
              <a:t> (includes initial training for one teacher for three courses but excludes computers and facilities that most schools already have):	 								$56,000</a:t>
            </a:r>
            <a:br>
              <a:rPr lang="en-US" sz="2400" dirty="0" smtClean="0">
                <a:latin typeface="Verdana" pitchFamily="34" charset="0"/>
              </a:rPr>
            </a:br>
            <a:endParaRPr lang="en-US" sz="2400" dirty="0" smtClean="0">
              <a:latin typeface="Verdana" pitchFamily="34" charset="0"/>
            </a:endParaRPr>
          </a:p>
          <a:p>
            <a:pPr eaLnBrk="1" hangingPunct="1"/>
            <a:r>
              <a:rPr lang="en-US" sz="2400" b="1" dirty="0" smtClean="0">
                <a:latin typeface="Verdana" pitchFamily="34" charset="0"/>
              </a:rPr>
              <a:t>Typical Annual Recurring </a:t>
            </a:r>
            <a:r>
              <a:rPr lang="en-US" sz="2400" dirty="0" smtClean="0">
                <a:latin typeface="Verdana" pitchFamily="34" charset="0"/>
              </a:rPr>
              <a:t>(includes typical Professional Development for replacement teachers, program fees, </a:t>
            </a:r>
            <a:r>
              <a:rPr lang="en-US" sz="2400" dirty="0" err="1" smtClean="0">
                <a:latin typeface="Verdana" pitchFamily="34" charset="0"/>
              </a:rPr>
              <a:t>LabVIEW</a:t>
            </a:r>
            <a:r>
              <a:rPr lang="en-US" sz="2400" dirty="0" smtClean="0">
                <a:latin typeface="Verdana" pitchFamily="34" charset="0"/>
              </a:rPr>
              <a:t> software and consumables):								$7,000</a:t>
            </a:r>
          </a:p>
        </p:txBody>
      </p:sp>
    </p:spTree>
    <p:extLst>
      <p:ext uri="{BB962C8B-B14F-4D97-AF65-F5344CB8AC3E}">
        <p14:creationId xmlns:p14="http://schemas.microsoft.com/office/powerpoint/2010/main" xmlns="" val="27920969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28600" y="990600"/>
            <a:ext cx="7162800" cy="1143000"/>
          </a:xfrm>
        </p:spPr>
        <p:txBody>
          <a:bodyPr/>
          <a:lstStyle/>
          <a:p>
            <a:pPr eaLnBrk="1" hangingPunct="1"/>
            <a:r>
              <a:rPr lang="en-US" sz="4000" dirty="0" smtClean="0">
                <a:latin typeface="Corbel" pitchFamily="34" charset="0"/>
              </a:rPr>
              <a:t>California PLTW Partnership </a:t>
            </a:r>
          </a:p>
        </p:txBody>
      </p:sp>
      <p:sp>
        <p:nvSpPr>
          <p:cNvPr id="20483" name="Rectangle 3"/>
          <p:cNvSpPr>
            <a:spLocks noGrp="1" noChangeArrowheads="1"/>
          </p:cNvSpPr>
          <p:nvPr>
            <p:ph idx="4294967295"/>
          </p:nvPr>
        </p:nvSpPr>
        <p:spPr>
          <a:xfrm>
            <a:off x="0" y="1981200"/>
            <a:ext cx="7772400" cy="4495800"/>
          </a:xfrm>
        </p:spPr>
        <p:txBody>
          <a:bodyPr/>
          <a:lstStyle/>
          <a:p>
            <a:pPr eaLnBrk="1" hangingPunct="1">
              <a:lnSpc>
                <a:spcPct val="90000"/>
              </a:lnSpc>
              <a:buClr>
                <a:srgbClr val="7093BF"/>
              </a:buClr>
            </a:pPr>
            <a:endParaRPr lang="en-US" sz="800" dirty="0" smtClean="0">
              <a:latin typeface="Corbel" pitchFamily="34" charset="0"/>
            </a:endParaRPr>
          </a:p>
          <a:p>
            <a:pPr eaLnBrk="1" hangingPunct="1">
              <a:lnSpc>
                <a:spcPct val="90000"/>
              </a:lnSpc>
              <a:buClr>
                <a:srgbClr val="7093BF"/>
              </a:buClr>
            </a:pPr>
            <a:r>
              <a:rPr lang="en-US" sz="2800" dirty="0" smtClean="0">
                <a:latin typeface="Verdana" pitchFamily="34" charset="0"/>
              </a:rPr>
              <a:t>Schools are supported by Regional Centers</a:t>
            </a:r>
          </a:p>
          <a:p>
            <a:pPr lvl="1" eaLnBrk="1" hangingPunct="1">
              <a:lnSpc>
                <a:spcPct val="90000"/>
              </a:lnSpc>
              <a:buClr>
                <a:srgbClr val="7093BF"/>
              </a:buClr>
            </a:pPr>
            <a:r>
              <a:rPr lang="en-US" sz="2000" dirty="0" smtClean="0">
                <a:latin typeface="Verdana" pitchFamily="34" charset="0"/>
              </a:rPr>
              <a:t>Coordinating K-12, Community College, University, Industry and Community Groups </a:t>
            </a:r>
          </a:p>
          <a:p>
            <a:pPr lvl="1" eaLnBrk="1" hangingPunct="1">
              <a:lnSpc>
                <a:spcPct val="90000"/>
              </a:lnSpc>
              <a:buClr>
                <a:srgbClr val="7093BF"/>
              </a:buClr>
            </a:pPr>
            <a:r>
              <a:rPr lang="en-US" sz="2400" dirty="0" smtClean="0">
                <a:latin typeface="Verdana" pitchFamily="34" charset="0"/>
              </a:rPr>
              <a:t>State Lead: San Diego State University</a:t>
            </a:r>
          </a:p>
          <a:p>
            <a:pPr lvl="1" eaLnBrk="1" hangingPunct="1">
              <a:lnSpc>
                <a:spcPct val="90000"/>
              </a:lnSpc>
              <a:buClr>
                <a:srgbClr val="7093BF"/>
              </a:buClr>
            </a:pPr>
            <a:r>
              <a:rPr lang="en-US" sz="2400" dirty="0" smtClean="0">
                <a:latin typeface="Verdana" pitchFamily="34" charset="0"/>
              </a:rPr>
              <a:t>Regional Affiliates: SJSU, Cal Poly Pomona </a:t>
            </a:r>
          </a:p>
          <a:p>
            <a:pPr eaLnBrk="1" hangingPunct="1">
              <a:lnSpc>
                <a:spcPct val="90000"/>
              </a:lnSpc>
              <a:buClr>
                <a:srgbClr val="7093BF"/>
              </a:buClr>
            </a:pPr>
            <a:r>
              <a:rPr lang="en-US" dirty="0" smtClean="0">
                <a:latin typeface="Verdana" pitchFamily="34" charset="0"/>
              </a:rPr>
              <a:t>Industry Partners</a:t>
            </a:r>
          </a:p>
          <a:p>
            <a:pPr lvl="1" eaLnBrk="1" hangingPunct="1">
              <a:lnSpc>
                <a:spcPct val="90000"/>
              </a:lnSpc>
              <a:buClr>
                <a:srgbClr val="7093BF"/>
              </a:buClr>
            </a:pPr>
            <a:r>
              <a:rPr lang="en-US" dirty="0" smtClean="0">
                <a:latin typeface="Verdana" pitchFamily="34" charset="0"/>
              </a:rPr>
              <a:t>Funding for regional centers</a:t>
            </a:r>
          </a:p>
          <a:p>
            <a:pPr lvl="1" eaLnBrk="1" hangingPunct="1">
              <a:lnSpc>
                <a:spcPct val="90000"/>
              </a:lnSpc>
              <a:buClr>
                <a:srgbClr val="7093BF"/>
              </a:buClr>
            </a:pPr>
            <a:r>
              <a:rPr lang="en-US" dirty="0" smtClean="0">
                <a:latin typeface="Verdana" pitchFamily="34" charset="0"/>
              </a:rPr>
              <a:t>Partnership Teams for individual schools</a:t>
            </a:r>
          </a:p>
        </p:txBody>
      </p:sp>
      <p:sp>
        <p:nvSpPr>
          <p:cNvPr id="20484" name="Slide Number Placeholder 5"/>
          <p:cNvSpPr txBox="1">
            <a:spLocks noGrp="1"/>
          </p:cNvSpPr>
          <p:nvPr/>
        </p:nvSpPr>
        <p:spPr bwMode="auto">
          <a:xfrm>
            <a:off x="6553200" y="6248400"/>
            <a:ext cx="2362200" cy="457200"/>
          </a:xfrm>
          <a:prstGeom prst="rect">
            <a:avLst/>
          </a:prstGeom>
          <a:noFill/>
          <a:ln w="9525">
            <a:noFill/>
            <a:miter lim="800000"/>
            <a:headEnd/>
            <a:tailEnd/>
          </a:ln>
        </p:spPr>
        <p:txBody>
          <a:bodyPr/>
          <a:lstStyle/>
          <a:p>
            <a:pPr algn="r" eaLnBrk="0" hangingPunct="0"/>
            <a:fld id="{9FD867A6-5831-4F8A-A544-823A550969B7}" type="slidenum">
              <a:rPr lang="en-US" sz="1400">
                <a:solidFill>
                  <a:schemeClr val="bg1"/>
                </a:solidFill>
                <a:latin typeface="Corbel" pitchFamily="34" charset="0"/>
              </a:rPr>
              <a:pPr algn="r" eaLnBrk="0" hangingPunct="0"/>
              <a:t>39</a:t>
            </a:fld>
            <a:endParaRPr lang="en-US" sz="1400">
              <a:solidFill>
                <a:schemeClr val="bg1"/>
              </a:solidFill>
              <a:latin typeface="Corbe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dirty="0" smtClean="0">
                <a:latin typeface="Arial" pitchFamily="34" charset="0"/>
                <a:cs typeface="Arial" pitchFamily="34" charset="0"/>
              </a:rPr>
              <a:t>This Week’s Local Paper:</a:t>
            </a:r>
          </a:p>
        </p:txBody>
      </p:sp>
      <p:sp>
        <p:nvSpPr>
          <p:cNvPr id="14339" name="Text Placeholder 8"/>
          <p:cNvSpPr>
            <a:spLocks noGrp="1"/>
          </p:cNvSpPr>
          <p:nvPr>
            <p:ph type="body" idx="1"/>
          </p:nvPr>
        </p:nvSpPr>
        <p:spPr/>
        <p:txBody>
          <a:bodyPr/>
          <a:lstStyle/>
          <a:p>
            <a:pPr lvl="1" eaLnBrk="1" hangingPunct="1"/>
            <a:r>
              <a:rPr lang="en-US" sz="2800" dirty="0" smtClean="0">
                <a:latin typeface="Arial" pitchFamily="34" charset="0"/>
              </a:rPr>
              <a:t>…thousands of high-paid jobs…waiting for applicants with the right skills.</a:t>
            </a:r>
            <a:br>
              <a:rPr lang="en-US" sz="2800" dirty="0" smtClean="0">
                <a:latin typeface="Arial" pitchFamily="34" charset="0"/>
              </a:rPr>
            </a:br>
            <a:endParaRPr lang="en-US" sz="2800" dirty="0" smtClean="0">
              <a:latin typeface="Arial" pitchFamily="34" charset="0"/>
            </a:endParaRPr>
          </a:p>
          <a:p>
            <a:pPr lvl="1" eaLnBrk="1" hangingPunct="1"/>
            <a:r>
              <a:rPr lang="en-US" sz="2800" dirty="0" smtClean="0">
                <a:latin typeface="Arial" pitchFamily="34" charset="0"/>
              </a:rPr>
              <a:t>…finding these applicants can be a challenge because of the area’s high cost of living…</a:t>
            </a:r>
            <a:br>
              <a:rPr lang="en-US" sz="2800" dirty="0" smtClean="0">
                <a:latin typeface="Arial" pitchFamily="34" charset="0"/>
              </a:rPr>
            </a:br>
            <a:endParaRPr lang="en-US" sz="2800" dirty="0" smtClean="0">
              <a:latin typeface="Arial" pitchFamily="34" charset="0"/>
            </a:endParaRPr>
          </a:p>
          <a:p>
            <a:pPr lvl="1"/>
            <a:r>
              <a:rPr lang="en-US" sz="2800" dirty="0">
                <a:latin typeface="Arial" pitchFamily="34" charset="0"/>
              </a:rPr>
              <a:t>A survey indicates there are about 6,000 IT job openings in the county … (and) about 2,000 … in mechanical and electrical engineering.</a:t>
            </a:r>
            <a:r>
              <a:rPr lang="en-US" sz="2800" dirty="0" smtClean="0">
                <a:latin typeface="Arial" pitchFamily="34" charset="0"/>
              </a:rPr>
              <a:t/>
            </a:r>
            <a:br>
              <a:rPr lang="en-US" sz="2800" dirty="0" smtClean="0">
                <a:latin typeface="Arial" pitchFamily="34" charset="0"/>
              </a:rPr>
            </a:br>
            <a:endParaRPr lang="en-US" sz="2800" dirty="0" smtClean="0">
              <a:latin typeface="Arial" pitchFamily="34" charset="0"/>
            </a:endParaRPr>
          </a:p>
        </p:txBody>
      </p:sp>
    </p:spTree>
    <p:extLst>
      <p:ext uri="{BB962C8B-B14F-4D97-AF65-F5344CB8AC3E}">
        <p14:creationId xmlns:p14="http://schemas.microsoft.com/office/powerpoint/2010/main" xmlns="" val="88956431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2291" name="Rectangle 2"/>
          <p:cNvSpPr>
            <a:spLocks noGrp="1" noChangeArrowheads="1"/>
          </p:cNvSpPr>
          <p:nvPr>
            <p:ph type="ctrTitle"/>
          </p:nvPr>
        </p:nvSpPr>
        <p:spPr>
          <a:xfrm>
            <a:off x="762000" y="3581400"/>
            <a:ext cx="7772400" cy="2438400"/>
          </a:xfrm>
        </p:spPr>
        <p:txBody>
          <a:bodyPr/>
          <a:lstStyle/>
          <a:p>
            <a:pPr algn="ctr"/>
            <a:r>
              <a:rPr lang="en-US" sz="3600" b="1" dirty="0" smtClean="0">
                <a:latin typeface="Arial" pitchFamily="34" charset="0"/>
                <a:cs typeface="Arial" pitchFamily="34" charset="0"/>
              </a:rPr>
              <a:t>Introduction to the Engineering Pathway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Chris Stinson,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Antelope High School </a:t>
            </a:r>
          </a:p>
        </p:txBody>
      </p:sp>
      <p:sp>
        <p:nvSpPr>
          <p:cNvPr id="12292" name="Line 4"/>
          <p:cNvSpPr>
            <a:spLocks noChangeShapeType="1"/>
          </p:cNvSpPr>
          <p:nvPr/>
        </p:nvSpPr>
        <p:spPr bwMode="auto">
          <a:xfrm>
            <a:off x="457200" y="3124200"/>
            <a:ext cx="8229600" cy="0"/>
          </a:xfrm>
          <a:prstGeom prst="line">
            <a:avLst/>
          </a:prstGeom>
          <a:noFill/>
          <a:ln w="9525">
            <a:solidFill>
              <a:schemeClr val="bg2"/>
            </a:solidFill>
            <a:round/>
            <a:headEnd/>
            <a:tailEnd/>
          </a:ln>
        </p:spPr>
        <p:txBody>
          <a:bodyPr wrap="none" anchor="ctr"/>
          <a:lstStyle/>
          <a:p>
            <a:endParaRPr lang="en-US"/>
          </a:p>
        </p:txBody>
      </p:sp>
      <p:pic>
        <p:nvPicPr>
          <p:cNvPr id="12293" name="Picture 6" descr="PLTW_Logo_Print Final"/>
          <p:cNvPicPr>
            <a:picLocks noChangeAspect="1" noChangeArrowheads="1"/>
          </p:cNvPicPr>
          <p:nvPr/>
        </p:nvPicPr>
        <p:blipFill>
          <a:blip r:embed="rId3" cstate="print"/>
          <a:srcRect/>
          <a:stretch>
            <a:fillRect/>
          </a:stretch>
        </p:blipFill>
        <p:spPr bwMode="auto">
          <a:xfrm>
            <a:off x="1371600" y="457200"/>
            <a:ext cx="6096000"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28600" y="-22860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2291" name="Rectangle 2"/>
          <p:cNvSpPr>
            <a:spLocks noGrp="1" noChangeArrowheads="1"/>
          </p:cNvSpPr>
          <p:nvPr>
            <p:ph type="ctrTitle"/>
          </p:nvPr>
        </p:nvSpPr>
        <p:spPr>
          <a:xfrm>
            <a:off x="762000" y="3581400"/>
            <a:ext cx="7772400" cy="2438400"/>
          </a:xfrm>
        </p:spPr>
        <p:txBody>
          <a:bodyPr/>
          <a:lstStyle/>
          <a:p>
            <a:pPr algn="ctr"/>
            <a:r>
              <a:rPr lang="en-US" sz="3600" b="1" dirty="0" smtClean="0">
                <a:latin typeface="Arial" pitchFamily="34" charset="0"/>
                <a:cs typeface="Arial" pitchFamily="34" charset="0"/>
              </a:rPr>
              <a:t>Introduction to the Biomedical Pathway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t>
            </a:r>
            <a:br>
              <a:rPr lang="en-US" sz="3600" b="1" dirty="0" smtClean="0">
                <a:latin typeface="Arial" pitchFamily="34" charset="0"/>
                <a:cs typeface="Arial" pitchFamily="34" charset="0"/>
              </a:rPr>
            </a:br>
            <a:endParaRPr lang="en-US" sz="3600" b="1" dirty="0" smtClean="0">
              <a:latin typeface="Arial" pitchFamily="34" charset="0"/>
              <a:cs typeface="Arial" pitchFamily="34" charset="0"/>
            </a:endParaRPr>
          </a:p>
        </p:txBody>
      </p:sp>
      <p:sp>
        <p:nvSpPr>
          <p:cNvPr id="12292" name="Line 4"/>
          <p:cNvSpPr>
            <a:spLocks noChangeShapeType="1"/>
          </p:cNvSpPr>
          <p:nvPr/>
        </p:nvSpPr>
        <p:spPr bwMode="auto">
          <a:xfrm>
            <a:off x="457200" y="3124200"/>
            <a:ext cx="8229600" cy="0"/>
          </a:xfrm>
          <a:prstGeom prst="line">
            <a:avLst/>
          </a:prstGeom>
          <a:noFill/>
          <a:ln w="9525">
            <a:solidFill>
              <a:schemeClr val="bg2"/>
            </a:solidFill>
            <a:round/>
            <a:headEnd/>
            <a:tailEnd/>
          </a:ln>
        </p:spPr>
        <p:txBody>
          <a:bodyPr wrap="none" anchor="ctr"/>
          <a:lstStyle/>
          <a:p>
            <a:endParaRPr lang="en-US"/>
          </a:p>
        </p:txBody>
      </p:sp>
      <p:pic>
        <p:nvPicPr>
          <p:cNvPr id="12293" name="Picture 6" descr="PLTW_Logo_Print Final"/>
          <p:cNvPicPr>
            <a:picLocks noChangeAspect="1" noChangeArrowheads="1"/>
          </p:cNvPicPr>
          <p:nvPr/>
        </p:nvPicPr>
        <p:blipFill>
          <a:blip r:embed="rId3" cstate="print"/>
          <a:srcRect/>
          <a:stretch>
            <a:fillRect/>
          </a:stretch>
        </p:blipFill>
        <p:spPr bwMode="auto">
          <a:xfrm>
            <a:off x="1371600" y="457200"/>
            <a:ext cx="6096000" cy="261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2291" name="Rectangle 2"/>
          <p:cNvSpPr>
            <a:spLocks noGrp="1" noChangeArrowheads="1"/>
          </p:cNvSpPr>
          <p:nvPr>
            <p:ph type="ctrTitle"/>
          </p:nvPr>
        </p:nvSpPr>
        <p:spPr>
          <a:xfrm>
            <a:off x="762000" y="3581400"/>
            <a:ext cx="7772400" cy="3124200"/>
          </a:xfrm>
        </p:spPr>
        <p:txBody>
          <a:bodyPr/>
          <a:lstStyle/>
          <a:p>
            <a:pPr algn="ctr"/>
            <a:r>
              <a:rPr lang="en-US" sz="3600" b="1" dirty="0" smtClean="0">
                <a:solidFill>
                  <a:srgbClr val="1D2F86"/>
                </a:solidFill>
                <a:latin typeface="Arial" pitchFamily="34" charset="0"/>
                <a:cs typeface="Arial" pitchFamily="34" charset="0"/>
              </a:rPr>
              <a:t>For More Information:</a:t>
            </a:r>
            <a:r>
              <a:rPr lang="en-US" sz="3600" b="1" dirty="0" smtClean="0">
                <a:solidFill>
                  <a:srgbClr val="0070C0"/>
                </a:solidFill>
                <a:latin typeface="Arial" pitchFamily="34" charset="0"/>
                <a:cs typeface="Arial" pitchFamily="34" charset="0"/>
              </a:rPr>
              <a:t/>
            </a:r>
            <a:br>
              <a:rPr lang="en-US" sz="3600" b="1" dirty="0" smtClean="0">
                <a:solidFill>
                  <a:srgbClr val="0070C0"/>
                </a:solidFill>
                <a:latin typeface="Arial" pitchFamily="34" charset="0"/>
                <a:cs typeface="Arial" pitchFamily="34" charset="0"/>
              </a:rPr>
            </a:br>
            <a:r>
              <a:rPr lang="en-US" sz="3600" b="1" u="sng" dirty="0" smtClean="0">
                <a:solidFill>
                  <a:srgbClr val="0070C0"/>
                </a:solidFill>
                <a:latin typeface="Arial" pitchFamily="34" charset="0"/>
                <a:cs typeface="Arial" pitchFamily="34" charset="0"/>
              </a:rPr>
              <a:t>pltw.org</a:t>
            </a:r>
            <a:br>
              <a:rPr lang="en-US" sz="3600" b="1" u="sng" dirty="0" smtClean="0">
                <a:solidFill>
                  <a:srgbClr val="0070C0"/>
                </a:solidFill>
                <a:latin typeface="Arial" pitchFamily="34" charset="0"/>
                <a:cs typeface="Arial" pitchFamily="34" charset="0"/>
              </a:rPr>
            </a:br>
            <a:r>
              <a:rPr lang="en-US" sz="3600" b="1" u="sng" dirty="0" smtClean="0">
                <a:solidFill>
                  <a:srgbClr val="0070C0"/>
                </a:solidFill>
                <a:latin typeface="Arial" pitchFamily="34" charset="0"/>
                <a:cs typeface="Arial" pitchFamily="34" charset="0"/>
              </a:rPr>
              <a:t>pltwca.org</a:t>
            </a:r>
            <a:r>
              <a:rPr lang="en-US" sz="3600" b="1" dirty="0" smtClean="0">
                <a:solidFill>
                  <a:srgbClr val="0070C0"/>
                </a:solidFill>
                <a:latin typeface="Arial" pitchFamily="34" charset="0"/>
                <a:cs typeface="Arial" pitchFamily="34" charset="0"/>
              </a:rPr>
              <a:t/>
            </a:r>
            <a:br>
              <a:rPr lang="en-US" sz="3600" b="1" dirty="0" smtClean="0">
                <a:solidFill>
                  <a:srgbClr val="0070C0"/>
                </a:solidFill>
                <a:latin typeface="Arial" pitchFamily="34" charset="0"/>
                <a:cs typeface="Arial" pitchFamily="34" charset="0"/>
              </a:rPr>
            </a:br>
            <a:r>
              <a:rPr lang="en-US" sz="3600" b="1" u="sng" dirty="0" smtClean="0">
                <a:solidFill>
                  <a:srgbClr val="0070C0"/>
                </a:solidFill>
                <a:latin typeface="Arial" pitchFamily="34" charset="0"/>
                <a:cs typeface="Arial" pitchFamily="34" charset="0"/>
              </a:rPr>
              <a:t>dbcrum@live.com</a:t>
            </a:r>
            <a:r>
              <a:rPr lang="en-US" sz="3600" b="1" dirty="0" smtClean="0">
                <a:solidFill>
                  <a:srgbClr val="0070C0"/>
                </a:solidFill>
                <a:latin typeface="Arial" pitchFamily="34" charset="0"/>
                <a:cs typeface="Arial" pitchFamily="34" charset="0"/>
              </a:rPr>
              <a:t/>
            </a:r>
            <a:br>
              <a:rPr lang="en-US" sz="3600" b="1" dirty="0" smtClean="0">
                <a:solidFill>
                  <a:srgbClr val="0070C0"/>
                </a:solidFill>
                <a:latin typeface="Arial" pitchFamily="34" charset="0"/>
                <a:cs typeface="Arial" pitchFamily="34" charset="0"/>
              </a:rPr>
            </a:br>
            <a:endParaRPr lang="en-US" sz="3600" b="1" dirty="0" smtClean="0">
              <a:solidFill>
                <a:srgbClr val="0070C0"/>
              </a:solidFill>
              <a:latin typeface="Arial" pitchFamily="34" charset="0"/>
              <a:cs typeface="Arial" pitchFamily="34" charset="0"/>
            </a:endParaRPr>
          </a:p>
        </p:txBody>
      </p:sp>
      <p:sp>
        <p:nvSpPr>
          <p:cNvPr id="12292" name="Line 4"/>
          <p:cNvSpPr>
            <a:spLocks noChangeShapeType="1"/>
          </p:cNvSpPr>
          <p:nvPr/>
        </p:nvSpPr>
        <p:spPr bwMode="auto">
          <a:xfrm>
            <a:off x="457200" y="3124200"/>
            <a:ext cx="8229600" cy="0"/>
          </a:xfrm>
          <a:prstGeom prst="line">
            <a:avLst/>
          </a:prstGeom>
          <a:noFill/>
          <a:ln w="9525">
            <a:solidFill>
              <a:schemeClr val="bg2"/>
            </a:solidFill>
            <a:round/>
            <a:headEnd/>
            <a:tailEnd/>
          </a:ln>
        </p:spPr>
        <p:txBody>
          <a:bodyPr wrap="none" anchor="ctr"/>
          <a:lstStyle/>
          <a:p>
            <a:endParaRPr lang="en-US"/>
          </a:p>
        </p:txBody>
      </p:sp>
      <p:pic>
        <p:nvPicPr>
          <p:cNvPr id="12293" name="Picture 6" descr="PLTW_Logo_Print Final"/>
          <p:cNvPicPr>
            <a:picLocks noChangeAspect="1" noChangeArrowheads="1"/>
          </p:cNvPicPr>
          <p:nvPr/>
        </p:nvPicPr>
        <p:blipFill>
          <a:blip r:embed="rId3" cstate="print"/>
          <a:srcRect/>
          <a:stretch>
            <a:fillRect/>
          </a:stretch>
        </p:blipFill>
        <p:spPr bwMode="auto">
          <a:xfrm>
            <a:off x="1371600" y="457200"/>
            <a:ext cx="6096000" cy="2613025"/>
          </a:xfrm>
          <a:prstGeom prst="rect">
            <a:avLst/>
          </a:prstGeom>
          <a:noFill/>
          <a:ln w="9525">
            <a:noFill/>
            <a:miter lim="800000"/>
            <a:headEnd/>
            <a:tailEnd/>
          </a:ln>
        </p:spPr>
      </p:pic>
    </p:spTree>
    <p:extLst>
      <p:ext uri="{BB962C8B-B14F-4D97-AF65-F5344CB8AC3E}">
        <p14:creationId xmlns:p14="http://schemas.microsoft.com/office/powerpoint/2010/main" xmlns="" val="2163591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85800"/>
            <a:ext cx="8001000" cy="1109663"/>
          </a:xfrm>
        </p:spPr>
        <p:txBody>
          <a:bodyPr/>
          <a:lstStyle/>
          <a:p>
            <a:pPr eaLnBrk="1" hangingPunct="1"/>
            <a:r>
              <a:rPr lang="en-US" sz="3200" dirty="0" smtClean="0">
                <a:latin typeface="Arial" pitchFamily="34" charset="0"/>
                <a:cs typeface="Arial" pitchFamily="34" charset="0"/>
              </a:rPr>
              <a:t>Why Do We Need PLTW?</a:t>
            </a:r>
          </a:p>
        </p:txBody>
      </p:sp>
      <p:sp>
        <p:nvSpPr>
          <p:cNvPr id="16387" name="Text Placeholder 8"/>
          <p:cNvSpPr>
            <a:spLocks noGrp="1"/>
          </p:cNvSpPr>
          <p:nvPr>
            <p:ph type="body" idx="1"/>
          </p:nvPr>
        </p:nvSpPr>
        <p:spPr>
          <a:xfrm>
            <a:off x="457200" y="2108200"/>
            <a:ext cx="8686800" cy="4368800"/>
          </a:xfrm>
        </p:spPr>
        <p:txBody>
          <a:bodyPr/>
          <a:lstStyle/>
          <a:p>
            <a:pPr lvl="1" eaLnBrk="1" hangingPunct="1">
              <a:spcBef>
                <a:spcPts val="1400"/>
              </a:spcBef>
            </a:pPr>
            <a:r>
              <a:rPr lang="en-US" sz="2800" dirty="0" smtClean="0">
                <a:latin typeface="Arial" pitchFamily="34" charset="0"/>
              </a:rPr>
              <a:t>There are 1.3 M engineering &amp; technology jobs open in the U.S. without trained people to fill them.</a:t>
            </a:r>
          </a:p>
          <a:p>
            <a:pPr lvl="1" eaLnBrk="1" hangingPunct="1">
              <a:spcBef>
                <a:spcPts val="1400"/>
              </a:spcBef>
            </a:pPr>
            <a:r>
              <a:rPr lang="en-US" sz="2800" dirty="0" smtClean="0">
                <a:latin typeface="Arial" pitchFamily="34" charset="0"/>
              </a:rPr>
              <a:t>According to the Government we will need 15M engineers and tech workers by 2020, but…</a:t>
            </a:r>
          </a:p>
          <a:p>
            <a:pPr lvl="1" eaLnBrk="1" hangingPunct="1">
              <a:spcBef>
                <a:spcPts val="1400"/>
              </a:spcBef>
            </a:pPr>
            <a:r>
              <a:rPr lang="en-US" sz="2800" dirty="0" smtClean="0">
                <a:latin typeface="Arial" pitchFamily="34" charset="0"/>
              </a:rPr>
              <a:t>Since 1988, the number of Engineering and Technology Graduates has decreased by ~20%.</a:t>
            </a:r>
          </a:p>
          <a:p>
            <a:pPr lvl="1" eaLnBrk="1" hangingPunct="1">
              <a:spcBef>
                <a:spcPts val="1400"/>
              </a:spcBef>
            </a:pPr>
            <a:endParaRPr lang="en-US" sz="2800" dirty="0" smtClean="0">
              <a:latin typeface="Arial" pitchFamily="34" charset="0"/>
            </a:endParaRPr>
          </a:p>
        </p:txBody>
      </p:sp>
    </p:spTree>
    <p:extLst>
      <p:ext uri="{BB962C8B-B14F-4D97-AF65-F5344CB8AC3E}">
        <p14:creationId xmlns:p14="http://schemas.microsoft.com/office/powerpoint/2010/main" xmlns="" val="7412371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381000" y="2209800"/>
            <a:ext cx="8458200" cy="3200400"/>
          </a:xfrm>
        </p:spPr>
        <p:txBody>
          <a:bodyPr/>
          <a:lstStyle/>
          <a:p>
            <a:pPr eaLnBrk="1" hangingPunct="1">
              <a:lnSpc>
                <a:spcPct val="90000"/>
              </a:lnSpc>
              <a:spcBef>
                <a:spcPct val="40000"/>
              </a:spcBef>
              <a:buClr>
                <a:srgbClr val="C00000"/>
              </a:buClr>
            </a:pPr>
            <a:r>
              <a:rPr lang="en-US" sz="2800" dirty="0" smtClean="0">
                <a:latin typeface="Verdana" pitchFamily="34" charset="0"/>
              </a:rPr>
              <a:t>Prepare students for high demand, high wage careers –healthcare employs&gt;10% of total national employment.</a:t>
            </a:r>
          </a:p>
          <a:p>
            <a:pPr eaLnBrk="1" hangingPunct="1">
              <a:lnSpc>
                <a:spcPct val="90000"/>
              </a:lnSpc>
              <a:spcBef>
                <a:spcPct val="40000"/>
              </a:spcBef>
              <a:buClr>
                <a:srgbClr val="C00000"/>
              </a:buClr>
            </a:pPr>
            <a:r>
              <a:rPr lang="en-US" sz="2800" dirty="0" smtClean="0">
                <a:latin typeface="Verdana" pitchFamily="34" charset="0"/>
              </a:rPr>
              <a:t>Prepare students for rigorous post-secondary education and training.</a:t>
            </a:r>
          </a:p>
          <a:p>
            <a:pPr eaLnBrk="1" hangingPunct="1">
              <a:lnSpc>
                <a:spcPct val="90000"/>
              </a:lnSpc>
              <a:spcBef>
                <a:spcPct val="40000"/>
              </a:spcBef>
              <a:buClr>
                <a:srgbClr val="C00000"/>
              </a:buClr>
            </a:pPr>
            <a:r>
              <a:rPr lang="en-US" sz="2800" dirty="0" smtClean="0">
                <a:latin typeface="Verdana" pitchFamily="34" charset="0"/>
              </a:rPr>
              <a:t>Address impending critical shortage of health professionals – over 3.6M new healthcare jobs are expected by 2014 including 8 of 20 of all highest growth jobs.</a:t>
            </a:r>
          </a:p>
        </p:txBody>
      </p:sp>
      <p:sp>
        <p:nvSpPr>
          <p:cNvPr id="6147" name="Rectangle 2"/>
          <p:cNvSpPr>
            <a:spLocks noGrp="1" noChangeArrowheads="1"/>
          </p:cNvSpPr>
          <p:nvPr>
            <p:ph type="title"/>
          </p:nvPr>
        </p:nvSpPr>
        <p:spPr>
          <a:xfrm>
            <a:off x="381000" y="838200"/>
            <a:ext cx="8610600" cy="685800"/>
          </a:xfrm>
        </p:spPr>
        <p:txBody>
          <a:bodyPr/>
          <a:lstStyle/>
          <a:p>
            <a:pPr eaLnBrk="1" hangingPunct="1"/>
            <a:r>
              <a:rPr lang="en-US" sz="3600" dirty="0" smtClean="0">
                <a:latin typeface="Verdana" pitchFamily="34" charset="0"/>
              </a:rPr>
              <a:t>Why Do We Need the Biomedical Sciences Program?</a:t>
            </a:r>
          </a:p>
        </p:txBody>
      </p:sp>
    </p:spTree>
    <p:extLst>
      <p:ext uri="{BB962C8B-B14F-4D97-AF65-F5344CB8AC3E}">
        <p14:creationId xmlns:p14="http://schemas.microsoft.com/office/powerpoint/2010/main" xmlns="" val="4443713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838200"/>
            <a:ext cx="8001000" cy="609600"/>
          </a:xfrm>
        </p:spPr>
        <p:txBody>
          <a:bodyPr/>
          <a:lstStyle/>
          <a:p>
            <a:pPr eaLnBrk="1" hangingPunct="1"/>
            <a:r>
              <a:rPr lang="en-US" sz="3200" dirty="0" smtClean="0">
                <a:latin typeface="Verdana" pitchFamily="34" charset="0"/>
              </a:rPr>
              <a:t>Biomedical Careers</a:t>
            </a:r>
            <a:br>
              <a:rPr lang="en-US" sz="3200" dirty="0" smtClean="0">
                <a:latin typeface="Verdana" pitchFamily="34" charset="0"/>
              </a:rPr>
            </a:br>
            <a:r>
              <a:rPr lang="en-US" sz="3200" dirty="0" smtClean="0">
                <a:latin typeface="Verdana" pitchFamily="34" charset="0"/>
              </a:rPr>
              <a:t>--- some examples ---</a:t>
            </a:r>
          </a:p>
        </p:txBody>
      </p:sp>
      <p:sp>
        <p:nvSpPr>
          <p:cNvPr id="7171" name="Rectangle 3"/>
          <p:cNvSpPr>
            <a:spLocks noGrp="1" noChangeArrowheads="1"/>
          </p:cNvSpPr>
          <p:nvPr>
            <p:ph sz="half" idx="1"/>
          </p:nvPr>
        </p:nvSpPr>
        <p:spPr>
          <a:xfrm>
            <a:off x="1600200" y="2057400"/>
            <a:ext cx="2895600" cy="4724400"/>
          </a:xfrm>
        </p:spPr>
        <p:txBody>
          <a:bodyPr/>
          <a:lstStyle/>
          <a:p>
            <a:pPr eaLnBrk="1" hangingPunct="1">
              <a:spcBef>
                <a:spcPct val="40000"/>
              </a:spcBef>
              <a:buClr>
                <a:srgbClr val="C00000"/>
              </a:buClr>
            </a:pPr>
            <a:r>
              <a:rPr lang="en-US" dirty="0" smtClean="0">
                <a:latin typeface="Verdana" pitchFamily="34" charset="0"/>
              </a:rPr>
              <a:t>Physician</a:t>
            </a:r>
          </a:p>
          <a:p>
            <a:pPr eaLnBrk="1" hangingPunct="1">
              <a:spcBef>
                <a:spcPct val="40000"/>
              </a:spcBef>
              <a:buClr>
                <a:srgbClr val="C00000"/>
              </a:buClr>
            </a:pPr>
            <a:r>
              <a:rPr lang="en-US" dirty="0" smtClean="0">
                <a:latin typeface="Verdana" pitchFamily="34" charset="0"/>
              </a:rPr>
              <a:t>Nurse</a:t>
            </a:r>
          </a:p>
          <a:p>
            <a:pPr eaLnBrk="1" hangingPunct="1">
              <a:spcBef>
                <a:spcPct val="40000"/>
              </a:spcBef>
              <a:buClr>
                <a:srgbClr val="C00000"/>
              </a:buClr>
            </a:pPr>
            <a:r>
              <a:rPr lang="en-US" dirty="0" smtClean="0">
                <a:latin typeface="Verdana" pitchFamily="34" charset="0"/>
              </a:rPr>
              <a:t>Dentist</a:t>
            </a:r>
          </a:p>
          <a:p>
            <a:pPr eaLnBrk="1" hangingPunct="1">
              <a:spcBef>
                <a:spcPct val="40000"/>
              </a:spcBef>
              <a:buClr>
                <a:srgbClr val="C00000"/>
              </a:buClr>
            </a:pPr>
            <a:r>
              <a:rPr lang="en-US" dirty="0" smtClean="0">
                <a:latin typeface="Verdana" pitchFamily="34" charset="0"/>
              </a:rPr>
              <a:t>Veterinarian</a:t>
            </a:r>
          </a:p>
          <a:p>
            <a:pPr eaLnBrk="1" hangingPunct="1">
              <a:spcBef>
                <a:spcPct val="40000"/>
              </a:spcBef>
              <a:buClr>
                <a:srgbClr val="C00000"/>
              </a:buClr>
            </a:pPr>
            <a:r>
              <a:rPr lang="en-US" dirty="0" smtClean="0">
                <a:latin typeface="Verdana" pitchFamily="34" charset="0"/>
              </a:rPr>
              <a:t>Pharmacist</a:t>
            </a:r>
          </a:p>
          <a:p>
            <a:pPr eaLnBrk="1" hangingPunct="1">
              <a:spcBef>
                <a:spcPct val="40000"/>
              </a:spcBef>
              <a:buClr>
                <a:srgbClr val="C00000"/>
              </a:buClr>
            </a:pPr>
            <a:r>
              <a:rPr lang="en-US" dirty="0" smtClean="0">
                <a:latin typeface="Verdana" pitchFamily="34" charset="0"/>
              </a:rPr>
              <a:t>Paramedic</a:t>
            </a:r>
          </a:p>
          <a:p>
            <a:pPr eaLnBrk="1" hangingPunct="1">
              <a:spcBef>
                <a:spcPct val="40000"/>
              </a:spcBef>
              <a:buClr>
                <a:srgbClr val="C00000"/>
              </a:buClr>
            </a:pPr>
            <a:r>
              <a:rPr lang="en-US" dirty="0" smtClean="0">
                <a:latin typeface="Verdana" pitchFamily="34" charset="0"/>
              </a:rPr>
              <a:t>Dietician</a:t>
            </a:r>
          </a:p>
          <a:p>
            <a:pPr eaLnBrk="1" hangingPunct="1">
              <a:spcBef>
                <a:spcPct val="40000"/>
              </a:spcBef>
              <a:buClr>
                <a:srgbClr val="C00000"/>
              </a:buClr>
            </a:pPr>
            <a:r>
              <a:rPr lang="en-US" dirty="0" smtClean="0">
                <a:latin typeface="Verdana" pitchFamily="34" charset="0"/>
              </a:rPr>
              <a:t>Surgeon</a:t>
            </a:r>
          </a:p>
          <a:p>
            <a:pPr eaLnBrk="1" hangingPunct="1">
              <a:spcBef>
                <a:spcPct val="40000"/>
              </a:spcBef>
              <a:buClrTx/>
              <a:buFontTx/>
              <a:buBlip>
                <a:blip r:embed="rId3"/>
              </a:buBlip>
            </a:pPr>
            <a:endParaRPr lang="en-US" dirty="0" smtClean="0">
              <a:solidFill>
                <a:schemeClr val="bg1"/>
              </a:solidFill>
            </a:endParaRPr>
          </a:p>
        </p:txBody>
      </p:sp>
      <p:sp>
        <p:nvSpPr>
          <p:cNvPr id="7172" name="Rectangle 4"/>
          <p:cNvSpPr>
            <a:spLocks noGrp="1" noChangeArrowheads="1"/>
          </p:cNvSpPr>
          <p:nvPr>
            <p:ph sz="half" idx="2"/>
          </p:nvPr>
        </p:nvSpPr>
        <p:spPr>
          <a:xfrm>
            <a:off x="4343400" y="2057400"/>
            <a:ext cx="4572000" cy="4572000"/>
          </a:xfrm>
        </p:spPr>
        <p:txBody>
          <a:bodyPr/>
          <a:lstStyle/>
          <a:p>
            <a:pPr eaLnBrk="1" hangingPunct="1">
              <a:lnSpc>
                <a:spcPct val="90000"/>
              </a:lnSpc>
              <a:spcBef>
                <a:spcPct val="40000"/>
              </a:spcBef>
              <a:buClr>
                <a:srgbClr val="C00000"/>
              </a:buClr>
            </a:pPr>
            <a:r>
              <a:rPr lang="en-US" dirty="0" smtClean="0">
                <a:latin typeface="Verdana" pitchFamily="34" charset="0"/>
              </a:rPr>
              <a:t>Research Scientist </a:t>
            </a:r>
          </a:p>
          <a:p>
            <a:pPr eaLnBrk="1" hangingPunct="1">
              <a:lnSpc>
                <a:spcPct val="90000"/>
              </a:lnSpc>
              <a:spcBef>
                <a:spcPct val="40000"/>
              </a:spcBef>
              <a:buClr>
                <a:srgbClr val="C00000"/>
              </a:buClr>
            </a:pPr>
            <a:r>
              <a:rPr lang="en-US" dirty="0" smtClean="0">
                <a:latin typeface="Verdana" pitchFamily="34" charset="0"/>
              </a:rPr>
              <a:t>Health Information Manager</a:t>
            </a:r>
          </a:p>
          <a:p>
            <a:pPr eaLnBrk="1" hangingPunct="1">
              <a:lnSpc>
                <a:spcPct val="90000"/>
              </a:lnSpc>
              <a:spcBef>
                <a:spcPct val="40000"/>
              </a:spcBef>
              <a:buClr>
                <a:srgbClr val="C00000"/>
              </a:buClr>
            </a:pPr>
            <a:r>
              <a:rPr lang="en-US" dirty="0" smtClean="0">
                <a:latin typeface="Verdana" pitchFamily="34" charset="0"/>
              </a:rPr>
              <a:t>Medical Technologist</a:t>
            </a:r>
          </a:p>
          <a:p>
            <a:pPr eaLnBrk="1" hangingPunct="1">
              <a:lnSpc>
                <a:spcPct val="90000"/>
              </a:lnSpc>
              <a:spcBef>
                <a:spcPct val="40000"/>
              </a:spcBef>
              <a:buClr>
                <a:srgbClr val="C00000"/>
              </a:buClr>
            </a:pPr>
            <a:r>
              <a:rPr lang="en-US" dirty="0" smtClean="0">
                <a:latin typeface="Verdana" pitchFamily="34" charset="0"/>
              </a:rPr>
              <a:t>Radiology Technician</a:t>
            </a:r>
          </a:p>
          <a:p>
            <a:pPr eaLnBrk="1" hangingPunct="1">
              <a:lnSpc>
                <a:spcPct val="90000"/>
              </a:lnSpc>
              <a:spcBef>
                <a:spcPct val="40000"/>
              </a:spcBef>
              <a:buClr>
                <a:srgbClr val="C00000"/>
              </a:buClr>
            </a:pPr>
            <a:r>
              <a:rPr lang="en-US" dirty="0" smtClean="0">
                <a:latin typeface="Verdana" pitchFamily="34" charset="0"/>
              </a:rPr>
              <a:t>Medical Technical Writer</a:t>
            </a:r>
          </a:p>
          <a:p>
            <a:pPr eaLnBrk="1" hangingPunct="1">
              <a:lnSpc>
                <a:spcPct val="90000"/>
              </a:lnSpc>
              <a:spcBef>
                <a:spcPct val="40000"/>
              </a:spcBef>
              <a:buClr>
                <a:srgbClr val="C00000"/>
              </a:buClr>
            </a:pPr>
            <a:r>
              <a:rPr lang="en-US" dirty="0" smtClean="0">
                <a:latin typeface="Verdana" pitchFamily="34" charset="0"/>
              </a:rPr>
              <a:t>Physicians’ Assistant</a:t>
            </a:r>
          </a:p>
          <a:p>
            <a:pPr eaLnBrk="1" hangingPunct="1">
              <a:lnSpc>
                <a:spcPct val="90000"/>
              </a:lnSpc>
              <a:spcBef>
                <a:spcPct val="40000"/>
              </a:spcBef>
              <a:buClr>
                <a:srgbClr val="C00000"/>
              </a:buClr>
            </a:pPr>
            <a:r>
              <a:rPr lang="en-US" dirty="0" smtClean="0">
                <a:latin typeface="Verdana" pitchFamily="34" charset="0"/>
              </a:rPr>
              <a:t>Biomedical Engineer</a:t>
            </a:r>
          </a:p>
        </p:txBody>
      </p:sp>
    </p:spTree>
    <p:extLst>
      <p:ext uri="{BB962C8B-B14F-4D97-AF65-F5344CB8AC3E}">
        <p14:creationId xmlns:p14="http://schemas.microsoft.com/office/powerpoint/2010/main" xmlns="" val="11074832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smtClean="0">
                <a:latin typeface="Arial" pitchFamily="34" charset="0"/>
                <a:cs typeface="Arial" pitchFamily="34" charset="0"/>
              </a:rPr>
              <a:t>PLTW’s Three Key Components:</a:t>
            </a:r>
          </a:p>
        </p:txBody>
      </p:sp>
      <p:sp>
        <p:nvSpPr>
          <p:cNvPr id="14339" name="Text Placeholder 8"/>
          <p:cNvSpPr>
            <a:spLocks noGrp="1"/>
          </p:cNvSpPr>
          <p:nvPr>
            <p:ph type="body" idx="1"/>
          </p:nvPr>
        </p:nvSpPr>
        <p:spPr/>
        <p:txBody>
          <a:bodyPr/>
          <a:lstStyle/>
          <a:p>
            <a:pPr lvl="1" eaLnBrk="1" hangingPunct="1"/>
            <a:r>
              <a:rPr lang="en-US" sz="2800" dirty="0" smtClean="0">
                <a:solidFill>
                  <a:srgbClr val="0070C0"/>
                </a:solidFill>
                <a:latin typeface="Arial" pitchFamily="34" charset="0"/>
              </a:rPr>
              <a:t>Curricula </a:t>
            </a:r>
            <a:r>
              <a:rPr lang="en-US" sz="2800" dirty="0" smtClean="0">
                <a:latin typeface="Arial" pitchFamily="34" charset="0"/>
              </a:rPr>
              <a:t>- Rigorous and Relevant middle and high school courses (with college credit options) that use problem-based learning.  </a:t>
            </a:r>
            <a:br>
              <a:rPr lang="en-US" sz="2800" dirty="0" smtClean="0">
                <a:latin typeface="Arial" pitchFamily="34" charset="0"/>
              </a:rPr>
            </a:br>
            <a:endParaRPr lang="en-US" sz="2800" dirty="0" smtClean="0">
              <a:latin typeface="Arial" pitchFamily="34" charset="0"/>
            </a:endParaRPr>
          </a:p>
          <a:p>
            <a:pPr lvl="1" eaLnBrk="1" hangingPunct="1"/>
            <a:r>
              <a:rPr lang="en-US" sz="2800" dirty="0" smtClean="0">
                <a:solidFill>
                  <a:srgbClr val="0070C0"/>
                </a:solidFill>
                <a:latin typeface="Arial" pitchFamily="34" charset="0"/>
              </a:rPr>
              <a:t>Professional Developmen</a:t>
            </a:r>
            <a:r>
              <a:rPr lang="en-US" sz="2800" dirty="0" smtClean="0">
                <a:latin typeface="Arial" pitchFamily="34" charset="0"/>
              </a:rPr>
              <a:t>t – High-quality, rigorous, continuing, and course-specific teacher training.</a:t>
            </a:r>
            <a:br>
              <a:rPr lang="en-US" sz="2800" dirty="0" smtClean="0">
                <a:latin typeface="Arial" pitchFamily="34" charset="0"/>
              </a:rPr>
            </a:br>
            <a:endParaRPr lang="en-US" sz="2800" dirty="0" smtClean="0">
              <a:latin typeface="Arial" pitchFamily="34" charset="0"/>
            </a:endParaRPr>
          </a:p>
          <a:p>
            <a:pPr lvl="1"/>
            <a:r>
              <a:rPr lang="en-US" sz="2800" dirty="0">
                <a:solidFill>
                  <a:srgbClr val="0070C0"/>
                </a:solidFill>
                <a:latin typeface="Arial" pitchFamily="34" charset="0"/>
              </a:rPr>
              <a:t>Partnerships</a:t>
            </a:r>
            <a:r>
              <a:rPr lang="en-US" sz="2800" dirty="0">
                <a:latin typeface="Arial" pitchFamily="34" charset="0"/>
              </a:rPr>
              <a:t> – Required relationships between businesses, post-secondary institutions and school administrators</a:t>
            </a:r>
            <a:r>
              <a:rPr lang="en-US" sz="2800" dirty="0" smtClean="0">
                <a:latin typeface="Arial" pitchFamily="34" charset="0"/>
              </a:rPr>
              <a:t>.</a:t>
            </a:r>
            <a:endParaRPr lang="en-US" sz="2800"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914400"/>
            <a:ext cx="8001000" cy="838200"/>
          </a:xfrm>
        </p:spPr>
        <p:txBody>
          <a:bodyPr/>
          <a:lstStyle/>
          <a:p>
            <a:pPr eaLnBrk="1" hangingPunct="1">
              <a:defRPr/>
            </a:pPr>
            <a:r>
              <a:rPr lang="en-US" sz="3600" kern="1200" dirty="0" smtClean="0">
                <a:latin typeface="Verdana" pitchFamily="32" charset="0"/>
              </a:rPr>
              <a:t>Students Learn the Soft (Core?) Skills Businesses Want:</a:t>
            </a:r>
            <a:endParaRPr lang="en-US" sz="3600" kern="1200" dirty="0">
              <a:latin typeface="Verdana" pitchFamily="32" charset="0"/>
            </a:endParaRPr>
          </a:p>
        </p:txBody>
      </p:sp>
      <p:sp>
        <p:nvSpPr>
          <p:cNvPr id="13315" name="Rectangle 3"/>
          <p:cNvSpPr>
            <a:spLocks noGrp="1" noChangeArrowheads="1"/>
          </p:cNvSpPr>
          <p:nvPr>
            <p:ph idx="1"/>
          </p:nvPr>
        </p:nvSpPr>
        <p:spPr>
          <a:xfrm>
            <a:off x="609600" y="2438400"/>
            <a:ext cx="6934200" cy="4038600"/>
          </a:xfrm>
        </p:spPr>
        <p:txBody>
          <a:bodyPr/>
          <a:lstStyle/>
          <a:p>
            <a:pPr eaLnBrk="1" hangingPunct="1">
              <a:buClr>
                <a:srgbClr val="C00000"/>
              </a:buClr>
            </a:pPr>
            <a:r>
              <a:rPr lang="en-US" sz="3000" dirty="0" smtClean="0">
                <a:latin typeface="Verdana" pitchFamily="34" charset="0"/>
              </a:rPr>
              <a:t>Work as a team member</a:t>
            </a:r>
          </a:p>
          <a:p>
            <a:pPr eaLnBrk="1" hangingPunct="1">
              <a:lnSpc>
                <a:spcPct val="95000"/>
              </a:lnSpc>
              <a:spcBef>
                <a:spcPts val="900"/>
              </a:spcBef>
              <a:buClr>
                <a:srgbClr val="C00000"/>
              </a:buClr>
            </a:pPr>
            <a:r>
              <a:rPr lang="en-US" sz="3000" dirty="0" smtClean="0">
                <a:latin typeface="Verdana" pitchFamily="34" charset="0"/>
                <a:cs typeface="Arial" pitchFamily="34" charset="0"/>
              </a:rPr>
              <a:t>Search and evaluate websites</a:t>
            </a:r>
          </a:p>
          <a:p>
            <a:pPr eaLnBrk="1" hangingPunct="1">
              <a:lnSpc>
                <a:spcPct val="95000"/>
              </a:lnSpc>
              <a:spcBef>
                <a:spcPts val="900"/>
              </a:spcBef>
              <a:buClr>
                <a:srgbClr val="C00000"/>
              </a:buClr>
            </a:pPr>
            <a:r>
              <a:rPr lang="en-US" sz="3000" dirty="0" smtClean="0">
                <a:latin typeface="Verdana" pitchFamily="34" charset="0"/>
                <a:cs typeface="Arial" pitchFamily="34" charset="0"/>
              </a:rPr>
              <a:t>Cite sources of information</a:t>
            </a:r>
          </a:p>
          <a:p>
            <a:pPr eaLnBrk="1" hangingPunct="1">
              <a:lnSpc>
                <a:spcPct val="95000"/>
              </a:lnSpc>
              <a:spcBef>
                <a:spcPts val="900"/>
              </a:spcBef>
              <a:buClr>
                <a:srgbClr val="C00000"/>
              </a:buClr>
            </a:pPr>
            <a:r>
              <a:rPr lang="en-US" sz="3000" dirty="0" smtClean="0">
                <a:latin typeface="Verdana" pitchFamily="34" charset="0"/>
              </a:rPr>
              <a:t>Write summaries</a:t>
            </a:r>
          </a:p>
          <a:p>
            <a:pPr eaLnBrk="1" hangingPunct="1">
              <a:lnSpc>
                <a:spcPct val="95000"/>
              </a:lnSpc>
              <a:spcBef>
                <a:spcPts val="900"/>
              </a:spcBef>
              <a:buClr>
                <a:srgbClr val="C00000"/>
              </a:buClr>
            </a:pPr>
            <a:r>
              <a:rPr lang="en-US" sz="3000" dirty="0" smtClean="0">
                <a:latin typeface="Verdana" pitchFamily="34" charset="0"/>
              </a:rPr>
              <a:t>Speak and present in front of multiple audiences</a:t>
            </a:r>
          </a:p>
          <a:p>
            <a:pPr eaLnBrk="1" hangingPunct="1">
              <a:buClr>
                <a:srgbClr val="C00000"/>
              </a:buClr>
            </a:pPr>
            <a:r>
              <a:rPr lang="en-US" sz="3000" dirty="0" smtClean="0">
                <a:latin typeface="Verdana" pitchFamily="34" charset="0"/>
              </a:rPr>
              <a:t>Design experiments</a:t>
            </a:r>
          </a:p>
          <a:p>
            <a:pPr eaLnBrk="1" hangingPunct="1">
              <a:lnSpc>
                <a:spcPct val="95000"/>
              </a:lnSpc>
              <a:spcBef>
                <a:spcPts val="900"/>
              </a:spcBef>
              <a:buClr>
                <a:srgbClr val="C00000"/>
              </a:buClr>
            </a:pPr>
            <a:r>
              <a:rPr lang="en-US" sz="3000" dirty="0" smtClean="0">
                <a:latin typeface="Verdana" pitchFamily="34" charset="0"/>
                <a:cs typeface="Arial" pitchFamily="34" charset="0"/>
              </a:rPr>
              <a:t>Make data charts and graphs</a:t>
            </a:r>
          </a:p>
          <a:p>
            <a:pPr lvl="1" eaLnBrk="1" hangingPunct="1">
              <a:spcBef>
                <a:spcPct val="40000"/>
              </a:spcBef>
              <a:buClrTx/>
              <a:buFontTx/>
              <a:buNone/>
            </a:pPr>
            <a:endParaRPr lang="en-US" dirty="0" smtClean="0">
              <a:solidFill>
                <a:schemeClr val="bg1"/>
              </a:solidFill>
            </a:endParaRPr>
          </a:p>
        </p:txBody>
      </p:sp>
    </p:spTree>
    <p:extLst>
      <p:ext uri="{BB962C8B-B14F-4D97-AF65-F5344CB8AC3E}">
        <p14:creationId xmlns:p14="http://schemas.microsoft.com/office/powerpoint/2010/main" xmlns="" val="31790790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ltw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LTW Curriculum Template 101409">
  <a:themeElements>
    <a:clrScheme name="Custom 4">
      <a:dk1>
        <a:srgbClr val="000000"/>
      </a:dk1>
      <a:lt1>
        <a:srgbClr val="FFFFFF"/>
      </a:lt1>
      <a:dk2>
        <a:srgbClr val="1D2F86"/>
      </a:dk2>
      <a:lt2>
        <a:srgbClr val="808080"/>
      </a:lt2>
      <a:accent1>
        <a:srgbClr val="B60E20"/>
      </a:accent1>
      <a:accent2>
        <a:srgbClr val="123766"/>
      </a:accent2>
      <a:accent3>
        <a:srgbClr val="808080"/>
      </a:accent3>
      <a:accent4>
        <a:srgbClr val="000000"/>
      </a:accent4>
      <a:accent5>
        <a:srgbClr val="C0C0C0"/>
      </a:accent5>
      <a:accent6>
        <a:srgbClr val="2F4876"/>
      </a:accent6>
      <a:hlink>
        <a:srgbClr val="FFC000"/>
      </a:hlink>
      <a:folHlink>
        <a:srgbClr val="FF0000"/>
      </a:folHlink>
    </a:clrScheme>
    <a:fontScheme name="Blank Presentation">
      <a:majorFont>
        <a:latin typeface="Interstate-Regular"/>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Regular"/>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LTW Curriculum Template 101409">
  <a:themeElements>
    <a:clrScheme name="Custom 4">
      <a:dk1>
        <a:srgbClr val="000000"/>
      </a:dk1>
      <a:lt1>
        <a:srgbClr val="FFFFFF"/>
      </a:lt1>
      <a:dk2>
        <a:srgbClr val="1D2F86"/>
      </a:dk2>
      <a:lt2>
        <a:srgbClr val="808080"/>
      </a:lt2>
      <a:accent1>
        <a:srgbClr val="B60E20"/>
      </a:accent1>
      <a:accent2>
        <a:srgbClr val="123766"/>
      </a:accent2>
      <a:accent3>
        <a:srgbClr val="808080"/>
      </a:accent3>
      <a:accent4>
        <a:srgbClr val="000000"/>
      </a:accent4>
      <a:accent5>
        <a:srgbClr val="C0C0C0"/>
      </a:accent5>
      <a:accent6>
        <a:srgbClr val="2F4876"/>
      </a:accent6>
      <a:hlink>
        <a:srgbClr val="FFC000"/>
      </a:hlink>
      <a:folHlink>
        <a:srgbClr val="FF0000"/>
      </a:folHlink>
    </a:clrScheme>
    <a:fontScheme name="Blank Presentation">
      <a:majorFont>
        <a:latin typeface="Interstate-Regular"/>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7420</TotalTime>
  <Words>2569</Words>
  <Application>Microsoft Office PowerPoint</Application>
  <PresentationFormat>On-screen Show (4:3)</PresentationFormat>
  <Paragraphs>294</Paragraphs>
  <Slides>42</Slides>
  <Notes>36</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pltw_template</vt:lpstr>
      <vt:lpstr>Theme1</vt:lpstr>
      <vt:lpstr>PLTW Curriculum Template 101409</vt:lpstr>
      <vt:lpstr>1_Theme1</vt:lpstr>
      <vt:lpstr>1_PLTW Curriculum Template 101409</vt:lpstr>
      <vt:lpstr>Slide 1</vt:lpstr>
      <vt:lpstr>  Focusing Education on the Future  Welcome and Introductions   - Rendee Dore’, San Jose State University, PLTW Center  - Linda Christopher, LEED, Capital Region PLTW Network  PLTW Overview  - Duane Crum, PLTW State Leadership, SDSU PLTW Schools   - Chris Stinson, Antelope High School Engineering   </vt:lpstr>
      <vt:lpstr>Introduction to PLTW  Duane Crum,  PLTW State Leader</vt:lpstr>
      <vt:lpstr>This Week’s Local Paper:</vt:lpstr>
      <vt:lpstr>Why Do We Need PLTW?</vt:lpstr>
      <vt:lpstr>Why Do We Need the Biomedical Sciences Program?</vt:lpstr>
      <vt:lpstr>Biomedical Careers --- some examples ---</vt:lpstr>
      <vt:lpstr>PLTW’s Three Key Components:</vt:lpstr>
      <vt:lpstr>Students Learn the Soft (Core?) Skills Businesses Want:</vt:lpstr>
      <vt:lpstr>What Can We Do?</vt:lpstr>
      <vt:lpstr>What Students (and Teachers) do Well in PLTW?     Students who:</vt:lpstr>
      <vt:lpstr>Curriculum Programs</vt:lpstr>
      <vt:lpstr>Curriculum Programs</vt:lpstr>
      <vt:lpstr>Gateway To Technology for Middle School  It’s How we Recruit Boys And Girls.</vt:lpstr>
      <vt:lpstr>Gateway To Technology Program</vt:lpstr>
      <vt:lpstr>Gateway To Technology Program</vt:lpstr>
      <vt:lpstr>High School Pathway to Engineering Program</vt:lpstr>
      <vt:lpstr>Foundation Course:  Principles Of Engineering</vt:lpstr>
      <vt:lpstr>Foundation Course:  Introduction To Engineering Design</vt:lpstr>
      <vt:lpstr>Foundation Course:  Digital Electronics</vt:lpstr>
      <vt:lpstr>Specialization Course: Civil Engineering and Architecture</vt:lpstr>
      <vt:lpstr>Civil Engineering &amp; Architecture  Kearny Redesigns Their Classroom</vt:lpstr>
      <vt:lpstr>And a Neighborhood Park</vt:lpstr>
      <vt:lpstr>Aerospace Engineering</vt:lpstr>
      <vt:lpstr>Specialization Course: Computer Integrated Manufacturing</vt:lpstr>
      <vt:lpstr>Capstone Course: Engineering Design and Development</vt:lpstr>
      <vt:lpstr>BIOMEDICAL SCIENCES PROGRAM</vt:lpstr>
      <vt:lpstr>Biomedical Sciences Program</vt:lpstr>
      <vt:lpstr>Course #1: Principles of the Biomedical Sciences</vt:lpstr>
      <vt:lpstr>Course #1: Principles of the Biomedical Sciences  </vt:lpstr>
      <vt:lpstr>Slide 31</vt:lpstr>
      <vt:lpstr>Course #2: Human Body Systems  </vt:lpstr>
      <vt:lpstr>Topics:</vt:lpstr>
      <vt:lpstr>Course #3: Medical Interventions</vt:lpstr>
      <vt:lpstr>Topics</vt:lpstr>
      <vt:lpstr>Course #4:  Biomedical Innovation</vt:lpstr>
      <vt:lpstr>Biomedical Innovation</vt:lpstr>
      <vt:lpstr>Total Typical BMS Cost for the First Three Courses</vt:lpstr>
      <vt:lpstr>California PLTW Partnership </vt:lpstr>
      <vt:lpstr>Introduction to the Engineering Pathway   Chris Stinson,  Antelope High School </vt:lpstr>
      <vt:lpstr>Introduction to the Biomedical Pathway    </vt:lpstr>
      <vt:lpstr>For More Information: pltw.org pltwca.org dbcrum@live.com </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 Prep Curriculum Presentation</dc:title>
  <dc:subject>STI Prep</dc:subject>
  <dc:creator>PLTW Curriculum Staff</dc:creator>
  <cp:lastModifiedBy>rendee</cp:lastModifiedBy>
  <cp:revision>708</cp:revision>
  <dcterms:created xsi:type="dcterms:W3CDTF">2007-04-06T16:01:08Z</dcterms:created>
  <dcterms:modified xsi:type="dcterms:W3CDTF">2011-03-01T21:03:49Z</dcterms:modified>
</cp:coreProperties>
</file>